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74" r:id="rId2"/>
  </p:sldMasterIdLst>
  <p:notesMasterIdLst>
    <p:notesMasterId r:id="rId26"/>
  </p:notesMasterIdLst>
  <p:handoutMasterIdLst>
    <p:handoutMasterId r:id="rId27"/>
  </p:handoutMasterIdLst>
  <p:sldIdLst>
    <p:sldId id="287" r:id="rId3"/>
    <p:sldId id="313" r:id="rId4"/>
    <p:sldId id="270" r:id="rId5"/>
    <p:sldId id="316" r:id="rId6"/>
    <p:sldId id="317" r:id="rId7"/>
    <p:sldId id="306" r:id="rId8"/>
    <p:sldId id="314" r:id="rId9"/>
    <p:sldId id="257" r:id="rId10"/>
    <p:sldId id="318" r:id="rId11"/>
    <p:sldId id="295" r:id="rId12"/>
    <p:sldId id="303" r:id="rId13"/>
    <p:sldId id="263" r:id="rId14"/>
    <p:sldId id="307" r:id="rId15"/>
    <p:sldId id="308" r:id="rId16"/>
    <p:sldId id="296" r:id="rId17"/>
    <p:sldId id="310" r:id="rId18"/>
    <p:sldId id="304" r:id="rId19"/>
    <p:sldId id="309" r:id="rId20"/>
    <p:sldId id="260" r:id="rId21"/>
    <p:sldId id="289" r:id="rId22"/>
    <p:sldId id="264" r:id="rId23"/>
    <p:sldId id="305" r:id="rId24"/>
    <p:sldId id="286" r:id="rId25"/>
  </p:sldIdLst>
  <p:sldSz cx="10058400" cy="7772400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3131"/>
    <a:srgbClr val="B2B2B2"/>
    <a:srgbClr val="DDDDDD"/>
    <a:srgbClr val="0731AC"/>
    <a:srgbClr val="0066CC"/>
    <a:srgbClr val="01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1" autoAdjust="0"/>
    <p:restoredTop sz="94660"/>
  </p:normalViewPr>
  <p:slideViewPr>
    <p:cSldViewPr>
      <p:cViewPr>
        <p:scale>
          <a:sx n="70" d="100"/>
          <a:sy n="70" d="100"/>
        </p:scale>
        <p:origin x="-1506" y="-28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951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E587C-FCC5-4798-BCE1-04C598C48C98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1D79FA-95F7-4656-B132-60135FCA2D86}">
      <dgm:prSet phldrT="[Text]" custT="1"/>
      <dgm:spPr/>
      <dgm:t>
        <a:bodyPr/>
        <a:lstStyle/>
        <a:p>
          <a:r>
            <a:rPr lang="en-US" sz="2800" dirty="0" smtClean="0"/>
            <a:t>CFP</a:t>
          </a:r>
          <a:endParaRPr lang="en-US" sz="2800" dirty="0"/>
        </a:p>
      </dgm:t>
    </dgm:pt>
    <dgm:pt modelId="{75968685-A591-459E-AEC6-773261F63D98}" type="parTrans" cxnId="{D5FFB7B9-2038-4848-A61D-E11E250A18DA}">
      <dgm:prSet/>
      <dgm:spPr/>
      <dgm:t>
        <a:bodyPr/>
        <a:lstStyle/>
        <a:p>
          <a:endParaRPr lang="en-US"/>
        </a:p>
      </dgm:t>
    </dgm:pt>
    <dgm:pt modelId="{E1B6B2CC-F815-4E42-99D7-8F349EC17EDE}" type="sibTrans" cxnId="{D5FFB7B9-2038-4848-A61D-E11E250A18DA}">
      <dgm:prSet/>
      <dgm:spPr/>
      <dgm:t>
        <a:bodyPr/>
        <a:lstStyle/>
        <a:p>
          <a:endParaRPr lang="en-US"/>
        </a:p>
      </dgm:t>
    </dgm:pt>
    <dgm:pt modelId="{5D64D13B-1481-4FA3-AED7-166115D9D45E}">
      <dgm:prSet phldrT="[Text]" custT="1"/>
      <dgm:spPr/>
      <dgm:t>
        <a:bodyPr/>
        <a:lstStyle/>
        <a:p>
          <a:pPr algn="ctr"/>
          <a:r>
            <a:rPr lang="en-US" sz="800" b="1" dirty="0" smtClean="0">
              <a:latin typeface="Arial" pitchFamily="34" charset="0"/>
              <a:cs typeface="Arial" pitchFamily="34" charset="0"/>
            </a:rPr>
            <a:t>Regulators </a:t>
          </a:r>
          <a:endParaRPr lang="en-US" sz="800" b="1" dirty="0">
            <a:latin typeface="Arial" pitchFamily="34" charset="0"/>
            <a:cs typeface="Arial" pitchFamily="34" charset="0"/>
          </a:endParaRPr>
        </a:p>
      </dgm:t>
    </dgm:pt>
    <dgm:pt modelId="{16546B7D-2ADE-4954-B087-7981AC045500}" type="parTrans" cxnId="{5A2A8C5D-D112-47BF-AB8D-CC1E988C21D3}">
      <dgm:prSet/>
      <dgm:spPr/>
      <dgm:t>
        <a:bodyPr/>
        <a:lstStyle/>
        <a:p>
          <a:endParaRPr lang="en-US"/>
        </a:p>
      </dgm:t>
    </dgm:pt>
    <dgm:pt modelId="{AA4F6FD6-58D1-4D16-9514-B8F2E9CDD6D2}" type="sibTrans" cxnId="{5A2A8C5D-D112-47BF-AB8D-CC1E988C21D3}">
      <dgm:prSet/>
      <dgm:spPr/>
      <dgm:t>
        <a:bodyPr/>
        <a:lstStyle/>
        <a:p>
          <a:endParaRPr lang="en-US"/>
        </a:p>
      </dgm:t>
    </dgm:pt>
    <dgm:pt modelId="{D09A7E3E-3667-4F51-BEFB-DF7B44EE10A1}">
      <dgm:prSet phldrT="[Text]" custT="1"/>
      <dgm:spPr/>
      <dgm:t>
        <a:bodyPr/>
        <a:lstStyle/>
        <a:p>
          <a:r>
            <a:rPr lang="en-US" sz="800" b="1" dirty="0" smtClean="0">
              <a:latin typeface="Arial" pitchFamily="34" charset="0"/>
              <a:cs typeface="Arial" pitchFamily="34" charset="0"/>
            </a:rPr>
            <a:t>Food Industry</a:t>
          </a:r>
          <a:endParaRPr lang="en-US" sz="800" b="1" dirty="0">
            <a:latin typeface="Arial" pitchFamily="34" charset="0"/>
            <a:cs typeface="Arial" pitchFamily="34" charset="0"/>
          </a:endParaRPr>
        </a:p>
      </dgm:t>
    </dgm:pt>
    <dgm:pt modelId="{A9140E4F-9DB9-4EA1-80AA-836B7A67EE8C}" type="parTrans" cxnId="{F597DFA2-09CA-45CD-87F9-C7A6C6681BAB}">
      <dgm:prSet/>
      <dgm:spPr/>
      <dgm:t>
        <a:bodyPr/>
        <a:lstStyle/>
        <a:p>
          <a:endParaRPr lang="en-US"/>
        </a:p>
      </dgm:t>
    </dgm:pt>
    <dgm:pt modelId="{F32A3D64-4B2D-4C89-9CA2-35E4D2D60A85}" type="sibTrans" cxnId="{F597DFA2-09CA-45CD-87F9-C7A6C6681BAB}">
      <dgm:prSet/>
      <dgm:spPr/>
      <dgm:t>
        <a:bodyPr/>
        <a:lstStyle/>
        <a:p>
          <a:endParaRPr lang="en-US"/>
        </a:p>
      </dgm:t>
    </dgm:pt>
    <dgm:pt modelId="{022681CB-765E-4675-BCB0-4D69F4B4AE8C}">
      <dgm:prSet phldrT="[Text]" custT="1"/>
      <dgm:spPr/>
      <dgm:t>
        <a:bodyPr/>
        <a:lstStyle/>
        <a:p>
          <a:r>
            <a:rPr lang="en-US" sz="800" b="1" dirty="0" smtClean="0">
              <a:latin typeface="Arial" pitchFamily="34" charset="0"/>
              <a:cs typeface="Arial" pitchFamily="34" charset="0"/>
            </a:rPr>
            <a:t>Academia</a:t>
          </a:r>
          <a:endParaRPr lang="en-US" sz="800" b="1" dirty="0">
            <a:latin typeface="Arial" pitchFamily="34" charset="0"/>
            <a:cs typeface="Arial" pitchFamily="34" charset="0"/>
          </a:endParaRPr>
        </a:p>
      </dgm:t>
    </dgm:pt>
    <dgm:pt modelId="{C42635EA-C7C1-4086-B90E-9F7B2945A521}" type="parTrans" cxnId="{17B85F72-6F27-4853-8DC8-43DF25324A6A}">
      <dgm:prSet/>
      <dgm:spPr/>
      <dgm:t>
        <a:bodyPr/>
        <a:lstStyle/>
        <a:p>
          <a:endParaRPr lang="en-US"/>
        </a:p>
      </dgm:t>
    </dgm:pt>
    <dgm:pt modelId="{D866819E-370A-4AEF-85B7-D9D5416C13B8}" type="sibTrans" cxnId="{17B85F72-6F27-4853-8DC8-43DF25324A6A}">
      <dgm:prSet/>
      <dgm:spPr/>
      <dgm:t>
        <a:bodyPr/>
        <a:lstStyle/>
        <a:p>
          <a:endParaRPr lang="en-US"/>
        </a:p>
      </dgm:t>
    </dgm:pt>
    <dgm:pt modelId="{33C171DC-8CDD-4FB7-B5F4-6D0D453F575B}">
      <dgm:prSet phldrT="[Text]" custT="1"/>
      <dgm:spPr/>
      <dgm:t>
        <a:bodyPr/>
        <a:lstStyle/>
        <a:p>
          <a:r>
            <a:rPr lang="en-US" sz="800" b="1" dirty="0" smtClean="0">
              <a:latin typeface="Arial" pitchFamily="34" charset="0"/>
              <a:cs typeface="Arial" pitchFamily="34" charset="0"/>
            </a:rPr>
            <a:t>Consumers</a:t>
          </a:r>
          <a:endParaRPr lang="en-US" sz="800" b="1" dirty="0">
            <a:latin typeface="Arial" pitchFamily="34" charset="0"/>
            <a:cs typeface="Arial" pitchFamily="34" charset="0"/>
          </a:endParaRPr>
        </a:p>
      </dgm:t>
    </dgm:pt>
    <dgm:pt modelId="{BB260564-45B6-4AFB-B321-2B8791917C69}" type="parTrans" cxnId="{F049819C-A9EC-42CA-8191-103D93632B51}">
      <dgm:prSet/>
      <dgm:spPr/>
      <dgm:t>
        <a:bodyPr/>
        <a:lstStyle/>
        <a:p>
          <a:endParaRPr lang="en-US"/>
        </a:p>
      </dgm:t>
    </dgm:pt>
    <dgm:pt modelId="{E995967C-A27C-435F-82D4-8CB05B2BF649}" type="sibTrans" cxnId="{F049819C-A9EC-42CA-8191-103D93632B51}">
      <dgm:prSet/>
      <dgm:spPr/>
      <dgm:t>
        <a:bodyPr/>
        <a:lstStyle/>
        <a:p>
          <a:endParaRPr lang="en-US"/>
        </a:p>
      </dgm:t>
    </dgm:pt>
    <dgm:pt modelId="{CE8945F0-F1E1-476A-B1E8-B85E8DBAD63C}" type="pres">
      <dgm:prSet presAssocID="{415E587C-FCC5-4798-BCE1-04C598C48C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CC7F6-5877-45FC-B126-336ADF185DCB}" type="pres">
      <dgm:prSet presAssocID="{021D79FA-95F7-4656-B132-60135FCA2D86}" presName="centerShape" presStyleLbl="node0" presStyleIdx="0" presStyleCnt="1" custLinFactNeighborX="1016" custLinFactNeighborY="-155"/>
      <dgm:spPr/>
      <dgm:t>
        <a:bodyPr/>
        <a:lstStyle/>
        <a:p>
          <a:endParaRPr lang="en-US"/>
        </a:p>
      </dgm:t>
    </dgm:pt>
    <dgm:pt modelId="{8D1DA863-F305-480E-9B11-4E8A451BCC39}" type="pres">
      <dgm:prSet presAssocID="{5D64D13B-1481-4FA3-AED7-166115D9D45E}" presName="node" presStyleLbl="node1" presStyleIdx="0" presStyleCnt="4" custScaleX="102941" custScaleY="109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1E7FA-C7AA-48A8-A0C5-4FAA2BB9312C}" type="pres">
      <dgm:prSet presAssocID="{5D64D13B-1481-4FA3-AED7-166115D9D45E}" presName="dummy" presStyleCnt="0"/>
      <dgm:spPr/>
    </dgm:pt>
    <dgm:pt modelId="{7204A3B6-09E0-4FC0-9741-97A462824D1D}" type="pres">
      <dgm:prSet presAssocID="{AA4F6FD6-58D1-4D16-9514-B8F2E9CDD6D2}" presName="sibTrans" presStyleLbl="sibTrans2D1" presStyleIdx="0" presStyleCnt="4" custScaleX="102599" custScaleY="105569"/>
      <dgm:spPr/>
      <dgm:t>
        <a:bodyPr/>
        <a:lstStyle/>
        <a:p>
          <a:endParaRPr lang="en-US"/>
        </a:p>
      </dgm:t>
    </dgm:pt>
    <dgm:pt modelId="{7AF68743-E4D1-432E-94A1-3F7BDDB8EA77}" type="pres">
      <dgm:prSet presAssocID="{D09A7E3E-3667-4F51-BEFB-DF7B44EE10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06C5B-E66C-4CE7-9FF2-2F25AE5A6312}" type="pres">
      <dgm:prSet presAssocID="{D09A7E3E-3667-4F51-BEFB-DF7B44EE10A1}" presName="dummy" presStyleCnt="0"/>
      <dgm:spPr/>
    </dgm:pt>
    <dgm:pt modelId="{B29E4D0D-C66A-4183-96D5-13D54007EC87}" type="pres">
      <dgm:prSet presAssocID="{F32A3D64-4B2D-4C89-9CA2-35E4D2D60A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2BB5219-9685-4992-9505-6428977667DA}" type="pres">
      <dgm:prSet presAssocID="{022681CB-765E-4675-BCB0-4D69F4B4AE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0580-65EC-4D31-BA8B-53B9E43AD521}" type="pres">
      <dgm:prSet presAssocID="{022681CB-765E-4675-BCB0-4D69F4B4AE8C}" presName="dummy" presStyleCnt="0"/>
      <dgm:spPr/>
    </dgm:pt>
    <dgm:pt modelId="{3EB6AE1B-EA59-4DEF-83E7-40F22B82701D}" type="pres">
      <dgm:prSet presAssocID="{D866819E-370A-4AEF-85B7-D9D5416C13B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88C7A77-4431-4ECB-95E6-75FD05C14E97}" type="pres">
      <dgm:prSet presAssocID="{33C171DC-8CDD-4FB7-B5F4-6D0D453F575B}" presName="node" presStyleLbl="node1" presStyleIdx="3" presStyleCnt="4" custScaleX="108894" custScaleY="106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3A51C-2E1E-4782-B59F-DE329DAE3A0F}" type="pres">
      <dgm:prSet presAssocID="{33C171DC-8CDD-4FB7-B5F4-6D0D453F575B}" presName="dummy" presStyleCnt="0"/>
      <dgm:spPr/>
    </dgm:pt>
    <dgm:pt modelId="{4816DDE2-5616-4B88-9467-0342ACF7E892}" type="pres">
      <dgm:prSet presAssocID="{E995967C-A27C-435F-82D4-8CB05B2BF64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7B85F72-6F27-4853-8DC8-43DF25324A6A}" srcId="{021D79FA-95F7-4656-B132-60135FCA2D86}" destId="{022681CB-765E-4675-BCB0-4D69F4B4AE8C}" srcOrd="2" destOrd="0" parTransId="{C42635EA-C7C1-4086-B90E-9F7B2945A521}" sibTransId="{D866819E-370A-4AEF-85B7-D9D5416C13B8}"/>
    <dgm:cxn modelId="{17A8974D-1E56-46EF-864B-FF54409724F6}" type="presOf" srcId="{021D79FA-95F7-4656-B132-60135FCA2D86}" destId="{13DCC7F6-5877-45FC-B126-336ADF185DCB}" srcOrd="0" destOrd="0" presId="urn:microsoft.com/office/officeart/2005/8/layout/radial6"/>
    <dgm:cxn modelId="{5ADD196A-8266-42D8-B7CD-16F00402C534}" type="presOf" srcId="{5D64D13B-1481-4FA3-AED7-166115D9D45E}" destId="{8D1DA863-F305-480E-9B11-4E8A451BCC39}" srcOrd="0" destOrd="0" presId="urn:microsoft.com/office/officeart/2005/8/layout/radial6"/>
    <dgm:cxn modelId="{4D5806C4-7545-4677-B991-4B46E0D0EA34}" type="presOf" srcId="{D09A7E3E-3667-4F51-BEFB-DF7B44EE10A1}" destId="{7AF68743-E4D1-432E-94A1-3F7BDDB8EA77}" srcOrd="0" destOrd="0" presId="urn:microsoft.com/office/officeart/2005/8/layout/radial6"/>
    <dgm:cxn modelId="{CEE1B830-DCB7-4711-A36F-E962A68EF358}" type="presOf" srcId="{F32A3D64-4B2D-4C89-9CA2-35E4D2D60A85}" destId="{B29E4D0D-C66A-4183-96D5-13D54007EC87}" srcOrd="0" destOrd="0" presId="urn:microsoft.com/office/officeart/2005/8/layout/radial6"/>
    <dgm:cxn modelId="{40137454-40F7-4861-B417-35F057CF402B}" type="presOf" srcId="{415E587C-FCC5-4798-BCE1-04C598C48C98}" destId="{CE8945F0-F1E1-476A-B1E8-B85E8DBAD63C}" srcOrd="0" destOrd="0" presId="urn:microsoft.com/office/officeart/2005/8/layout/radial6"/>
    <dgm:cxn modelId="{66592E90-2EE5-4D6D-AEC8-EA210EE19767}" type="presOf" srcId="{33C171DC-8CDD-4FB7-B5F4-6D0D453F575B}" destId="{E88C7A77-4431-4ECB-95E6-75FD05C14E97}" srcOrd="0" destOrd="0" presId="urn:microsoft.com/office/officeart/2005/8/layout/radial6"/>
    <dgm:cxn modelId="{99644ADE-BE7D-4F78-A3AB-1DB62DFD231D}" type="presOf" srcId="{E995967C-A27C-435F-82D4-8CB05B2BF649}" destId="{4816DDE2-5616-4B88-9467-0342ACF7E892}" srcOrd="0" destOrd="0" presId="urn:microsoft.com/office/officeart/2005/8/layout/radial6"/>
    <dgm:cxn modelId="{C53CB862-0E2C-4D92-9031-26C885C8EEF9}" type="presOf" srcId="{D866819E-370A-4AEF-85B7-D9D5416C13B8}" destId="{3EB6AE1B-EA59-4DEF-83E7-40F22B82701D}" srcOrd="0" destOrd="0" presId="urn:microsoft.com/office/officeart/2005/8/layout/radial6"/>
    <dgm:cxn modelId="{F049819C-A9EC-42CA-8191-103D93632B51}" srcId="{021D79FA-95F7-4656-B132-60135FCA2D86}" destId="{33C171DC-8CDD-4FB7-B5F4-6D0D453F575B}" srcOrd="3" destOrd="0" parTransId="{BB260564-45B6-4AFB-B321-2B8791917C69}" sibTransId="{E995967C-A27C-435F-82D4-8CB05B2BF649}"/>
    <dgm:cxn modelId="{5A2A8C5D-D112-47BF-AB8D-CC1E988C21D3}" srcId="{021D79FA-95F7-4656-B132-60135FCA2D86}" destId="{5D64D13B-1481-4FA3-AED7-166115D9D45E}" srcOrd="0" destOrd="0" parTransId="{16546B7D-2ADE-4954-B087-7981AC045500}" sibTransId="{AA4F6FD6-58D1-4D16-9514-B8F2E9CDD6D2}"/>
    <dgm:cxn modelId="{714E14C2-EA67-4880-8705-D547D963B375}" type="presOf" srcId="{022681CB-765E-4675-BCB0-4D69F4B4AE8C}" destId="{52BB5219-9685-4992-9505-6428977667DA}" srcOrd="0" destOrd="0" presId="urn:microsoft.com/office/officeart/2005/8/layout/radial6"/>
    <dgm:cxn modelId="{F597DFA2-09CA-45CD-87F9-C7A6C6681BAB}" srcId="{021D79FA-95F7-4656-B132-60135FCA2D86}" destId="{D09A7E3E-3667-4F51-BEFB-DF7B44EE10A1}" srcOrd="1" destOrd="0" parTransId="{A9140E4F-9DB9-4EA1-80AA-836B7A67EE8C}" sibTransId="{F32A3D64-4B2D-4C89-9CA2-35E4D2D60A85}"/>
    <dgm:cxn modelId="{38C6BD72-C1E9-49B6-AE38-CAB7D17089A4}" type="presOf" srcId="{AA4F6FD6-58D1-4D16-9514-B8F2E9CDD6D2}" destId="{7204A3B6-09E0-4FC0-9741-97A462824D1D}" srcOrd="0" destOrd="0" presId="urn:microsoft.com/office/officeart/2005/8/layout/radial6"/>
    <dgm:cxn modelId="{D5FFB7B9-2038-4848-A61D-E11E250A18DA}" srcId="{415E587C-FCC5-4798-BCE1-04C598C48C98}" destId="{021D79FA-95F7-4656-B132-60135FCA2D86}" srcOrd="0" destOrd="0" parTransId="{75968685-A591-459E-AEC6-773261F63D98}" sibTransId="{E1B6B2CC-F815-4E42-99D7-8F349EC17EDE}"/>
    <dgm:cxn modelId="{76B41D9B-598D-4D0A-80D7-06FE9C2101D4}" type="presParOf" srcId="{CE8945F0-F1E1-476A-B1E8-B85E8DBAD63C}" destId="{13DCC7F6-5877-45FC-B126-336ADF185DCB}" srcOrd="0" destOrd="0" presId="urn:microsoft.com/office/officeart/2005/8/layout/radial6"/>
    <dgm:cxn modelId="{2BA0B8AF-084A-4705-BF8D-BBFFB1352E42}" type="presParOf" srcId="{CE8945F0-F1E1-476A-B1E8-B85E8DBAD63C}" destId="{8D1DA863-F305-480E-9B11-4E8A451BCC39}" srcOrd="1" destOrd="0" presId="urn:microsoft.com/office/officeart/2005/8/layout/radial6"/>
    <dgm:cxn modelId="{53AA0FED-CA4F-49BB-9086-419FE965027E}" type="presParOf" srcId="{CE8945F0-F1E1-476A-B1E8-B85E8DBAD63C}" destId="{1E61E7FA-C7AA-48A8-A0C5-4FAA2BB9312C}" srcOrd="2" destOrd="0" presId="urn:microsoft.com/office/officeart/2005/8/layout/radial6"/>
    <dgm:cxn modelId="{B9553EF2-D31E-4BE5-9B74-924855057EC9}" type="presParOf" srcId="{CE8945F0-F1E1-476A-B1E8-B85E8DBAD63C}" destId="{7204A3B6-09E0-4FC0-9741-97A462824D1D}" srcOrd="3" destOrd="0" presId="urn:microsoft.com/office/officeart/2005/8/layout/radial6"/>
    <dgm:cxn modelId="{A87619F6-F03C-4FDB-A13D-AB992A6EE1B6}" type="presParOf" srcId="{CE8945F0-F1E1-476A-B1E8-B85E8DBAD63C}" destId="{7AF68743-E4D1-432E-94A1-3F7BDDB8EA77}" srcOrd="4" destOrd="0" presId="urn:microsoft.com/office/officeart/2005/8/layout/radial6"/>
    <dgm:cxn modelId="{30F5DA42-BA42-4EBF-82E8-86CA75835764}" type="presParOf" srcId="{CE8945F0-F1E1-476A-B1E8-B85E8DBAD63C}" destId="{30D06C5B-E66C-4CE7-9FF2-2F25AE5A6312}" srcOrd="5" destOrd="0" presId="urn:microsoft.com/office/officeart/2005/8/layout/radial6"/>
    <dgm:cxn modelId="{005E5E74-B761-4230-A900-7B02578DF702}" type="presParOf" srcId="{CE8945F0-F1E1-476A-B1E8-B85E8DBAD63C}" destId="{B29E4D0D-C66A-4183-96D5-13D54007EC87}" srcOrd="6" destOrd="0" presId="urn:microsoft.com/office/officeart/2005/8/layout/radial6"/>
    <dgm:cxn modelId="{C7AFDF24-F368-4D70-BE86-FD7B2F499DE0}" type="presParOf" srcId="{CE8945F0-F1E1-476A-B1E8-B85E8DBAD63C}" destId="{52BB5219-9685-4992-9505-6428977667DA}" srcOrd="7" destOrd="0" presId="urn:microsoft.com/office/officeart/2005/8/layout/radial6"/>
    <dgm:cxn modelId="{109001B4-1C40-458A-962C-F92114ECC6C0}" type="presParOf" srcId="{CE8945F0-F1E1-476A-B1E8-B85E8DBAD63C}" destId="{842C0580-65EC-4D31-BA8B-53B9E43AD521}" srcOrd="8" destOrd="0" presId="urn:microsoft.com/office/officeart/2005/8/layout/radial6"/>
    <dgm:cxn modelId="{81C67A48-77C2-46C1-B766-EC9470682676}" type="presParOf" srcId="{CE8945F0-F1E1-476A-B1E8-B85E8DBAD63C}" destId="{3EB6AE1B-EA59-4DEF-83E7-40F22B82701D}" srcOrd="9" destOrd="0" presId="urn:microsoft.com/office/officeart/2005/8/layout/radial6"/>
    <dgm:cxn modelId="{A54E3AB9-D8A1-4AF2-90CA-3AD312AF7B41}" type="presParOf" srcId="{CE8945F0-F1E1-476A-B1E8-B85E8DBAD63C}" destId="{E88C7A77-4431-4ECB-95E6-75FD05C14E97}" srcOrd="10" destOrd="0" presId="urn:microsoft.com/office/officeart/2005/8/layout/radial6"/>
    <dgm:cxn modelId="{72636B3D-55BD-49A1-98E0-D136AC88F5AC}" type="presParOf" srcId="{CE8945F0-F1E1-476A-B1E8-B85E8DBAD63C}" destId="{71F3A51C-2E1E-4782-B59F-DE329DAE3A0F}" srcOrd="11" destOrd="0" presId="urn:microsoft.com/office/officeart/2005/8/layout/radial6"/>
    <dgm:cxn modelId="{5F1B0D3F-E03B-410A-BDCD-FD92659E0A25}" type="presParOf" srcId="{CE8945F0-F1E1-476A-B1E8-B85E8DBAD63C}" destId="{4816DDE2-5616-4B88-9467-0342ACF7E8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6DDE2-5616-4B88-9467-0342ACF7E892}">
      <dsp:nvSpPr>
        <dsp:cNvPr id="0" name=""/>
        <dsp:cNvSpPr/>
      </dsp:nvSpPr>
      <dsp:spPr>
        <a:xfrm>
          <a:off x="1383753" y="470892"/>
          <a:ext cx="2990317" cy="299031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6AE1B-EA59-4DEF-83E7-40F22B82701D}">
      <dsp:nvSpPr>
        <dsp:cNvPr id="0" name=""/>
        <dsp:cNvSpPr/>
      </dsp:nvSpPr>
      <dsp:spPr>
        <a:xfrm>
          <a:off x="1383753" y="470892"/>
          <a:ext cx="2990317" cy="299031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E4D0D-C66A-4183-96D5-13D54007EC87}">
      <dsp:nvSpPr>
        <dsp:cNvPr id="0" name=""/>
        <dsp:cNvSpPr/>
      </dsp:nvSpPr>
      <dsp:spPr>
        <a:xfrm>
          <a:off x="1383753" y="470892"/>
          <a:ext cx="2990317" cy="299031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A3B6-09E0-4FC0-9741-97A462824D1D}">
      <dsp:nvSpPr>
        <dsp:cNvPr id="0" name=""/>
        <dsp:cNvSpPr/>
      </dsp:nvSpPr>
      <dsp:spPr>
        <a:xfrm>
          <a:off x="1344894" y="387626"/>
          <a:ext cx="3068035" cy="3156848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CC7F6-5877-45FC-B126-336ADF185DCB}">
      <dsp:nvSpPr>
        <dsp:cNvPr id="0" name=""/>
        <dsp:cNvSpPr/>
      </dsp:nvSpPr>
      <dsp:spPr>
        <a:xfrm>
          <a:off x="2220724" y="1273658"/>
          <a:ext cx="1375729" cy="13757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CFP</a:t>
          </a:r>
          <a:endParaRPr lang="en-US" sz="2800" kern="1200" dirty="0"/>
        </a:p>
      </dsp:txBody>
      <dsp:txXfrm>
        <a:off x="2422195" y="1475129"/>
        <a:ext cx="972787" cy="972787"/>
      </dsp:txXfrm>
    </dsp:sp>
    <dsp:sp modelId="{8D1DA863-F305-480E-9B11-4E8A451BCC39}">
      <dsp:nvSpPr>
        <dsp:cNvPr id="0" name=""/>
        <dsp:cNvSpPr/>
      </dsp:nvSpPr>
      <dsp:spPr>
        <a:xfrm>
          <a:off x="2383245" y="-21846"/>
          <a:ext cx="991333" cy="1054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itchFamily="34" charset="0"/>
              <a:cs typeface="Arial" pitchFamily="34" charset="0"/>
            </a:rPr>
            <a:t>Regulators </a:t>
          </a:r>
          <a:endParaRPr lang="en-US" sz="800" b="1" kern="1200" dirty="0">
            <a:latin typeface="Arial" pitchFamily="34" charset="0"/>
            <a:cs typeface="Arial" pitchFamily="34" charset="0"/>
          </a:endParaRPr>
        </a:p>
      </dsp:txBody>
      <dsp:txXfrm>
        <a:off x="2528422" y="132628"/>
        <a:ext cx="700979" cy="745866"/>
      </dsp:txXfrm>
    </dsp:sp>
    <dsp:sp modelId="{7AF68743-E4D1-432E-94A1-3F7BDDB8EA77}">
      <dsp:nvSpPr>
        <dsp:cNvPr id="0" name=""/>
        <dsp:cNvSpPr/>
      </dsp:nvSpPr>
      <dsp:spPr>
        <a:xfrm>
          <a:off x="3857897" y="1484545"/>
          <a:ext cx="963010" cy="9630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itchFamily="34" charset="0"/>
              <a:cs typeface="Arial" pitchFamily="34" charset="0"/>
            </a:rPr>
            <a:t>Food Industry</a:t>
          </a:r>
          <a:endParaRPr lang="en-US" sz="800" b="1" kern="1200" dirty="0">
            <a:latin typeface="Arial" pitchFamily="34" charset="0"/>
            <a:cs typeface="Arial" pitchFamily="34" charset="0"/>
          </a:endParaRPr>
        </a:p>
      </dsp:txBody>
      <dsp:txXfrm>
        <a:off x="3998927" y="1625575"/>
        <a:ext cx="680950" cy="680950"/>
      </dsp:txXfrm>
    </dsp:sp>
    <dsp:sp modelId="{52BB5219-9685-4992-9505-6428977667DA}">
      <dsp:nvSpPr>
        <dsp:cNvPr id="0" name=""/>
        <dsp:cNvSpPr/>
      </dsp:nvSpPr>
      <dsp:spPr>
        <a:xfrm>
          <a:off x="2397407" y="2945035"/>
          <a:ext cx="963010" cy="9630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itchFamily="34" charset="0"/>
              <a:cs typeface="Arial" pitchFamily="34" charset="0"/>
            </a:rPr>
            <a:t>Academia</a:t>
          </a:r>
          <a:endParaRPr lang="en-US" sz="800" b="1" kern="1200" dirty="0">
            <a:latin typeface="Arial" pitchFamily="34" charset="0"/>
            <a:cs typeface="Arial" pitchFamily="34" charset="0"/>
          </a:endParaRPr>
        </a:p>
      </dsp:txBody>
      <dsp:txXfrm>
        <a:off x="2538437" y="3086065"/>
        <a:ext cx="680950" cy="680950"/>
      </dsp:txXfrm>
    </dsp:sp>
    <dsp:sp modelId="{E88C7A77-4431-4ECB-95E6-75FD05C14E97}">
      <dsp:nvSpPr>
        <dsp:cNvPr id="0" name=""/>
        <dsp:cNvSpPr/>
      </dsp:nvSpPr>
      <dsp:spPr>
        <a:xfrm>
          <a:off x="894091" y="1452029"/>
          <a:ext cx="1048661" cy="1028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" pitchFamily="34" charset="0"/>
              <a:cs typeface="Arial" pitchFamily="34" charset="0"/>
            </a:rPr>
            <a:t>Consumers</a:t>
          </a:r>
          <a:endParaRPr lang="en-US" sz="800" b="1" kern="1200" dirty="0">
            <a:latin typeface="Arial" pitchFamily="34" charset="0"/>
            <a:cs typeface="Arial" pitchFamily="34" charset="0"/>
          </a:endParaRPr>
        </a:p>
      </dsp:txBody>
      <dsp:txXfrm>
        <a:off x="1047664" y="1602582"/>
        <a:ext cx="741515" cy="72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618"/>
            <a:ext cx="3070860" cy="4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740" y="-1618"/>
            <a:ext cx="3070860" cy="4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3566"/>
            <a:ext cx="3070860" cy="4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Revised 2006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740" y="8903566"/>
            <a:ext cx="3070860" cy="4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29A35EB-E9BB-4280-A36B-51EB40F56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618"/>
            <a:ext cx="3070860" cy="4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-1618"/>
            <a:ext cx="3070860" cy="4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9525" y="711200"/>
            <a:ext cx="4527550" cy="349885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50974"/>
            <a:ext cx="5196840" cy="42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7" tIns="47189" rIns="94377" bIns="47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3566"/>
            <a:ext cx="3070860" cy="4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Revised 2006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03566"/>
            <a:ext cx="3070860" cy="4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26" tIns="0" rIns="19526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ABAD98-04F9-40CF-8181-A974355B1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849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2C97B18-9DAE-4977-B831-48BCF8590A1E}" type="slidenum">
              <a:rPr lang="en-US">
                <a:latin typeface="Times New Roman" pitchFamily="18" charset="0"/>
              </a:rPr>
              <a:pPr/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D9B0B14-EB3F-4F8A-AA9D-1A1B5913BF50}" type="slidenum">
              <a:rPr lang="en-US">
                <a:latin typeface="Times New Roman" pitchFamily="18" charset="0"/>
              </a:rPr>
              <a:pPr/>
              <a:t>13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D9B0B14-EB3F-4F8A-AA9D-1A1B5913BF50}" type="slidenum">
              <a:rPr lang="en-US">
                <a:latin typeface="Times New Roman" pitchFamily="18" charset="0"/>
              </a:rPr>
              <a:pPr/>
              <a:t>14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5A1DCCA-8CAB-476B-9A48-F57FB39C014B}" type="slidenum">
              <a:rPr lang="en-US">
                <a:latin typeface="Times New Roman" pitchFamily="18" charset="0"/>
              </a:rPr>
              <a:pPr/>
              <a:t>15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5A1DCCA-8CAB-476B-9A48-F57FB39C014B}" type="slidenum">
              <a:rPr lang="en-US">
                <a:latin typeface="Times New Roman" pitchFamily="18" charset="0"/>
              </a:rPr>
              <a:pPr/>
              <a:t>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B8A392D-B33B-453F-B001-3FEFEB8F26CD}" type="slidenum">
              <a:rPr lang="en-US">
                <a:latin typeface="Times New Roman" pitchFamily="18" charset="0"/>
              </a:rPr>
              <a:pPr/>
              <a:t>17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B8A392D-B33B-453F-B001-3FEFEB8F26CD}" type="slidenum">
              <a:rPr lang="en-US">
                <a:latin typeface="Times New Roman" pitchFamily="18" charset="0"/>
              </a:rPr>
              <a:pPr/>
              <a:t>18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E058250-586F-4DE3-A318-05CA20069B78}" type="slidenum">
              <a:rPr lang="en-US">
                <a:latin typeface="Times New Roman" pitchFamily="18" charset="0"/>
              </a:rPr>
              <a:pPr/>
              <a:t>19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9630C42-40F4-441E-996B-2A6B31BA456D}" type="slidenum">
              <a:rPr lang="en-US">
                <a:latin typeface="Times New Roman" pitchFamily="18" charset="0"/>
              </a:rPr>
              <a:pPr/>
              <a:t>20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6DF7535-B226-41F4-ACB2-D7B2FF261546}" type="slidenum">
              <a:rPr lang="en-US">
                <a:latin typeface="Times New Roman" pitchFamily="18" charset="0"/>
              </a:rPr>
              <a:pPr/>
              <a:t>21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Revised 2006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ABAD98-04F9-40CF-8181-A974355B184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2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439" indent="-292861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443" indent="-2342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021" indent="-2342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598" indent="-2342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175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5753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329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2907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439" indent="-292861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443" indent="-2342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021" indent="-2342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598" indent="-2342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175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5753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329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2907" indent="-234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1834500-6770-41EA-BC25-AB5BFAEB7D24}" type="slidenum">
              <a:rPr lang="en-US">
                <a:latin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EFEE4D2-5922-4897-8C1A-6702BBACEB8D}" type="slidenum">
              <a:rPr lang="en-US">
                <a:latin typeface="Times New Roman" pitchFamily="18" charset="0"/>
              </a:rPr>
              <a:pPr/>
              <a:t>23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41BC162-ED15-47B8-A1DF-73A96114BE27}" type="slidenum">
              <a:rPr lang="en-US">
                <a:latin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Revised 2006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ABAD98-04F9-40CF-8181-A974355B184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6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8413" y="703263"/>
            <a:ext cx="4549775" cy="351472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9733" indent="-2883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3437" indent="-230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4811" indent="-230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6187" indent="-230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7560" indent="-230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934" indent="-230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0310" indent="-230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1684" indent="-230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EB2E7EC-2584-4726-A9A8-D336BA3A465C}" type="slidenum">
              <a:rPr kumimoji="0" lang="en-US" altLang="en-US" sz="1000"/>
              <a:pPr>
                <a:spcBef>
                  <a:spcPct val="0"/>
                </a:spcBef>
              </a:pPr>
              <a:t>7</a:t>
            </a:fld>
            <a:endParaRPr kumimoji="0" lang="en-US" alt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FB86EEC-4A5D-45C1-BEF8-E0C43FBDB006}" type="slidenum">
              <a:rPr lang="en-US">
                <a:latin typeface="Times New Roman" pitchFamily="18" charset="0"/>
              </a:rPr>
              <a:pPr/>
              <a:t>8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038606D-2ACA-4116-9C5A-06F98DD87901}" type="slidenum">
              <a:rPr lang="en-US">
                <a:latin typeface="Times New Roman" pitchFamily="18" charset="0"/>
              </a:rPr>
              <a:pPr/>
              <a:t>10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7406CF7-8AE5-434B-AB6A-089F8A8348C9}" type="slidenum">
              <a:rPr lang="en-US">
                <a:latin typeface="Times New Roman" pitchFamily="18" charset="0"/>
              </a:rPr>
              <a:pPr/>
              <a:t>11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Revised 2006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61524" indent="-29289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7157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4020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08835" indent="-23431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7746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4609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1472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983355" indent="-23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D9B0B14-EB3F-4F8A-AA9D-1A1B5913BF50}" type="slidenum">
              <a:rPr lang="en-US">
                <a:latin typeface="Times New Roman" pitchFamily="18" charset="0"/>
              </a:rPr>
              <a:pPr/>
              <a:t>12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14325" y="3176588"/>
            <a:ext cx="1588" cy="3440112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0795 h 1912"/>
              <a:gd name="T4" fmla="*/ 0 w 1588"/>
              <a:gd name="T5" fmla="*/ 10795 h 1912"/>
              <a:gd name="T6" fmla="*/ 0 w 1588"/>
              <a:gd name="T7" fmla="*/ 107953 h 1912"/>
              <a:gd name="T8" fmla="*/ 0 w 1588"/>
              <a:gd name="T9" fmla="*/ 3440112 h 1912"/>
              <a:gd name="T10" fmla="*/ 0 w 1588"/>
              <a:gd name="T11" fmla="*/ 3440112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4063" y="2263775"/>
            <a:ext cx="8550275" cy="16224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ctr" defTabSz="1019175">
              <a:defRPr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82556-535E-4D3A-8E09-2FFF7EAEC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503238" y="7078663"/>
            <a:ext cx="2346325" cy="539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2194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A215-EBB1-4095-9C1A-8C60FEFB0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04069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31788"/>
            <a:ext cx="2262188" cy="6491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1788"/>
            <a:ext cx="6637337" cy="6491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27FC-B830-4963-8E43-71A025343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75277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14325" y="3176588"/>
            <a:ext cx="1588" cy="3440112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0795 h 1912"/>
              <a:gd name="T4" fmla="*/ 0 w 1588"/>
              <a:gd name="T5" fmla="*/ 10795 h 1912"/>
              <a:gd name="T6" fmla="*/ 0 w 1588"/>
              <a:gd name="T7" fmla="*/ 107953 h 1912"/>
              <a:gd name="T8" fmla="*/ 0 w 1588"/>
              <a:gd name="T9" fmla="*/ 3440112 h 1912"/>
              <a:gd name="T10" fmla="*/ 0 w 1588"/>
              <a:gd name="T11" fmla="*/ 3440112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4063" y="2263775"/>
            <a:ext cx="8550275" cy="16224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ctr" defTabSz="1019175">
              <a:defRPr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257839-3872-4182-897C-A8803C698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503238" y="7078663"/>
            <a:ext cx="2346325" cy="539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5904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4872-E99F-40B0-9992-C101B58E9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40779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9848-6E77-4EEA-ACB7-5680A0955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19262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59000"/>
            <a:ext cx="4449762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59000"/>
            <a:ext cx="4449763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7D64-6C06-48B6-AEBD-FC3691600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0358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267DB-542B-44D8-A280-669D0BF6D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29164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6303-C804-4C27-884D-150341DB8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58754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AA9A-C511-4B33-9EAE-6D32BDCA2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1428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1011-DA7C-49CF-9AA8-8173B1DF9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544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4694-77EE-4080-9047-25B78B2FB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18356"/>
      </p:ext>
    </p:extLst>
  </p:cSld>
  <p:clrMapOvr>
    <a:masterClrMapping/>
  </p:clrMapOvr>
  <p:transition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422A-DAD2-4128-BFAF-BD54B0BBA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39573"/>
      </p:ext>
    </p:extLst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EDA9-DEC3-4623-9BE7-31D298BD8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6350"/>
      </p:ext>
    </p:extLst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31788"/>
            <a:ext cx="2262188" cy="6491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1788"/>
            <a:ext cx="6637337" cy="6491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EDAD-DFAD-43C5-91CD-B2C4081AC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90016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5D34-2977-40E7-B7AB-401812D12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0118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59000"/>
            <a:ext cx="4449762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59000"/>
            <a:ext cx="4449763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30A0-4E11-49F2-91B3-5D33F7308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20200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A604-EB81-4106-971E-0EAB31430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18895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B4F8-D136-4ECF-B1E4-B2150FF10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75921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1FE3-C81A-4C69-9741-391152D9B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0776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4C287-6D1A-4AC9-B46C-A98BD9D61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06491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B3EE-3A70-48F4-B32E-9D6D88AB5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74560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1788"/>
            <a:ext cx="90519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59000"/>
            <a:ext cx="90519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40687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defTabSz="1019175">
              <a:defRPr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>
              <a:defRPr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B932041-8C79-41A5-BB29-1E6F9FB23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F73131"/>
        </a:buClr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rgbClr val="F73131"/>
        </a:buClr>
        <a:buChar char="•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1788"/>
            <a:ext cx="90519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59000"/>
            <a:ext cx="90519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40687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defTabSz="1019175">
              <a:defRPr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>
              <a:defRPr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175A828-EEC7-4957-9B6B-34A320B46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400" i="1">
          <a:solidFill>
            <a:srgbClr val="F7313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F73131"/>
        </a:buClr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rgbClr val="F73131"/>
        </a:buClr>
        <a:buChar char="•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protec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mcswane.cfp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93726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dirty="0" smtClean="0">
                <a:solidFill>
                  <a:srgbClr val="F73131"/>
                </a:solidFill>
              </a:rPr>
              <a:t>Conference for</a:t>
            </a:r>
          </a:p>
          <a:p>
            <a:pPr eaLnBrk="1" hangingPunct="1">
              <a:defRPr/>
            </a:pPr>
            <a:r>
              <a:rPr lang="en-US" sz="5400" b="1" i="1" dirty="0" smtClean="0">
                <a:solidFill>
                  <a:srgbClr val="F73131"/>
                </a:solidFill>
              </a:rPr>
              <a:t>FOOD PROTECTION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b="1" dirty="0" smtClean="0"/>
              <a:t>Promoting Food Safety </a:t>
            </a:r>
          </a:p>
          <a:p>
            <a:pPr eaLnBrk="1" hangingPunct="1">
              <a:defRPr/>
            </a:pPr>
            <a:r>
              <a:rPr lang="en-US" b="1" dirty="0" smtClean="0"/>
              <a:t>Through Collaboration</a:t>
            </a:r>
          </a:p>
        </p:txBody>
      </p: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2667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2EE10-E197-4490-AE9B-C7E4397CE73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9051925" cy="13398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The CFP Process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04325" cy="4765675"/>
          </a:xfrm>
        </p:spPr>
        <p:txBody>
          <a:bodyPr/>
          <a:lstStyle/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effectLst/>
              </a:rPr>
              <a:t>Issue Submission.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effectLst/>
              </a:rPr>
              <a:t>Council Deliberation and Decision.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effectLst/>
              </a:rPr>
              <a:t>Assembly of State Delegates Vote on Recommendations from the Councils.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effectLst/>
              </a:rPr>
              <a:t>CFP Recommendations forwarded to FDA/USDA/CDC or other relevant party.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effectLst/>
              </a:rPr>
              <a:t>CFP Executive Board Manages Process.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effectLst/>
              </a:rPr>
              <a:t>Ongoing Committee Formation/Work.</a:t>
            </a:r>
          </a:p>
          <a:p>
            <a:pPr marL="685800" indent="-6858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BE5B6D-058B-46AB-9C0E-A4BCB3893A6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9051925" cy="1568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Issue Submission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9448800" cy="49180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b="1" dirty="0" smtClean="0">
                <a:effectLst/>
              </a:rPr>
              <a:t>Anyone may submit an Issue.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b="1" dirty="0" smtClean="0">
                <a:effectLst/>
              </a:rPr>
              <a:t>Many Issues arise out of CFP committee work.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b="1" dirty="0" smtClean="0">
                <a:effectLst/>
              </a:rPr>
              <a:t>An Issue Submission </a:t>
            </a:r>
            <a:r>
              <a:rPr lang="en-US" sz="2800" b="1" dirty="0">
                <a:effectLst/>
              </a:rPr>
              <a:t>F</a:t>
            </a:r>
            <a:r>
              <a:rPr lang="en-US" sz="2800" b="1" dirty="0" smtClean="0">
                <a:effectLst/>
              </a:rPr>
              <a:t>orm must be accurately completed and include a “Recommended Solution” to identified problems.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b="1" dirty="0">
                <a:effectLst/>
              </a:rPr>
              <a:t>T</a:t>
            </a:r>
            <a:r>
              <a:rPr lang="en-US" sz="2800" b="1" dirty="0" smtClean="0">
                <a:effectLst/>
              </a:rPr>
              <a:t>he CFP Issue Committee reviews                    each issue that is submitted and,                                  when accepted, assigns the Issue                                          to a Council for deliberation.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/>
          </a:p>
        </p:txBody>
      </p:sp>
      <p:pic>
        <p:nvPicPr>
          <p:cNvPr id="5" name="Picture 2" descr="G:\IMG_4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2667000" cy="177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083E71-758C-4E58-9E20-FD35AF96C11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22" y="-17060"/>
            <a:ext cx="8550275" cy="1295400"/>
          </a:xfrm>
        </p:spPr>
        <p:txBody>
          <a:bodyPr lIns="101588" tIns="50794" rIns="101588" bIns="50794"/>
          <a:lstStyle/>
          <a:p>
            <a:pPr eaLnBrk="1" hangingPunct="1">
              <a:defRPr/>
            </a:pPr>
            <a:r>
              <a:rPr lang="en-US" b="1" dirty="0" smtClean="0"/>
              <a:t>CFP Council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9007475" cy="5459412"/>
          </a:xfrm>
        </p:spPr>
        <p:txBody>
          <a:bodyPr lIns="101588" tIns="50794" rIns="101588" bIns="50794"/>
          <a:lstStyle/>
          <a:p>
            <a:pPr eaLnBrk="1" hangingPunct="1">
              <a:spcBef>
                <a:spcPct val="50000"/>
              </a:spcBef>
              <a:defRPr/>
            </a:pPr>
            <a:endParaRPr lang="en-US" sz="33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300" dirty="0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45576" y="1434152"/>
            <a:ext cx="970128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dirty="0"/>
              <a:t>Council I – Laws and Regulations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dirty="0"/>
              <a:t>Council II – Administration, Education and </a:t>
            </a:r>
            <a:r>
              <a:rPr lang="en-US" sz="2600" b="1" dirty="0" smtClean="0"/>
              <a:t>Certification</a:t>
            </a:r>
            <a:endParaRPr lang="en-US" sz="26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dirty="0"/>
              <a:t>Council III – Science and </a:t>
            </a:r>
            <a:r>
              <a:rPr lang="en-US" sz="2600" b="1" dirty="0" smtClean="0"/>
              <a:t>Technology</a:t>
            </a:r>
            <a:endParaRPr lang="en-US" dirty="0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616424" y="3073021"/>
            <a:ext cx="92304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73131"/>
              </a:buClr>
              <a:buSzPct val="125000"/>
              <a:buFontTx/>
              <a:buChar char="•"/>
            </a:pPr>
            <a:r>
              <a:rPr lang="en-US" sz="2400" b="1" dirty="0" smtClean="0"/>
              <a:t>  </a:t>
            </a:r>
            <a:r>
              <a:rPr lang="en-US" sz="2600" b="1" dirty="0" smtClean="0"/>
              <a:t>Each Council consists of 22 </a:t>
            </a:r>
            <a:r>
              <a:rPr lang="en-US" sz="2600" b="1" dirty="0" smtClean="0"/>
              <a:t>members.</a:t>
            </a:r>
            <a:endParaRPr lang="en-US" sz="2600" b="1" dirty="0" smtClean="0"/>
          </a:p>
          <a:p>
            <a:pPr lvl="2" indent="-45720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sz="2400" b="1" dirty="0" smtClean="0"/>
              <a:t>An equal number of regulatory </a:t>
            </a:r>
            <a:r>
              <a:rPr lang="en-US" sz="2400" b="1" dirty="0"/>
              <a:t>and industry </a:t>
            </a:r>
            <a:r>
              <a:rPr lang="en-US" sz="2400" b="1" dirty="0" smtClean="0"/>
              <a:t>members is provided on all Councils.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sz="2400" b="1" dirty="0" smtClean="0"/>
              <a:t>Council III can have up to 10 at-large members to   assure expertise in science and technology.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sz="2400" b="1" dirty="0" smtClean="0"/>
              <a:t>Federal agencies may provide a non-voting consultant for each council.</a:t>
            </a:r>
            <a:endParaRPr lang="en-US" sz="2400" b="1" dirty="0"/>
          </a:p>
          <a:p>
            <a:pPr marL="341313" indent="-341313">
              <a:spcBef>
                <a:spcPts val="600"/>
              </a:spcBef>
              <a:spcAft>
                <a:spcPts val="600"/>
              </a:spcAft>
              <a:buClr>
                <a:srgbClr val="F73131"/>
              </a:buClr>
              <a:buSzPct val="125000"/>
              <a:buFontTx/>
              <a:buChar char="•"/>
            </a:pPr>
            <a:r>
              <a:rPr lang="en-US" sz="2600" b="1" dirty="0" smtClean="0"/>
              <a:t>Participation in CFP Biennial Conference Meetings and Committee </a:t>
            </a:r>
            <a:r>
              <a:rPr lang="en-US" sz="2600" b="1" dirty="0"/>
              <a:t>work increases </a:t>
            </a:r>
            <a:r>
              <a:rPr lang="en-US" sz="2600" b="1" dirty="0" smtClean="0"/>
              <a:t>a member’s </a:t>
            </a:r>
            <a:r>
              <a:rPr lang="en-US" sz="2600" b="1" dirty="0"/>
              <a:t>chance of </a:t>
            </a:r>
            <a:r>
              <a:rPr lang="en-US" sz="2600" b="1" dirty="0" smtClean="0"/>
              <a:t>being selected for a Council.</a:t>
            </a:r>
            <a:endParaRPr lang="en-US" sz="2400" b="1" dirty="0" smtClean="0"/>
          </a:p>
        </p:txBody>
      </p:sp>
      <p:pic>
        <p:nvPicPr>
          <p:cNvPr id="8" name="Picture 2" descr="G:\IMG_4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684060" cy="17893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083E71-758C-4E58-9E20-FD35AF96C11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829" y="413982"/>
            <a:ext cx="6929059" cy="1295400"/>
          </a:xfrm>
        </p:spPr>
        <p:txBody>
          <a:bodyPr lIns="101588" tIns="50794" rIns="101588" bIns="50794"/>
          <a:lstStyle/>
          <a:p>
            <a:pPr algn="ctr" eaLnBrk="1" hangingPunct="1">
              <a:defRPr/>
            </a:pPr>
            <a:r>
              <a:rPr lang="en-US" b="1" dirty="0" smtClean="0"/>
              <a:t>CFP Council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98836"/>
            <a:ext cx="8001000" cy="5459412"/>
          </a:xfrm>
        </p:spPr>
        <p:txBody>
          <a:bodyPr lIns="101588" tIns="50794" rIns="101588" bIns="50794"/>
          <a:lstStyle/>
          <a:p>
            <a:pPr eaLnBrk="1" hangingPunct="1">
              <a:spcBef>
                <a:spcPct val="50000"/>
              </a:spcBef>
              <a:defRPr/>
            </a:pPr>
            <a:endParaRPr lang="en-US" sz="33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300" dirty="0" smtClean="0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457200" y="2438400"/>
            <a:ext cx="90678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95288" indent="-395288">
              <a:spcBef>
                <a:spcPts val="1200"/>
              </a:spcBef>
              <a:spcAft>
                <a:spcPts val="1200"/>
              </a:spcAft>
              <a:buClr>
                <a:srgbClr val="F73131"/>
              </a:buClr>
              <a:buSzPct val="125000"/>
              <a:buFontTx/>
              <a:buChar char="•"/>
            </a:pPr>
            <a:r>
              <a:rPr lang="en-US" sz="3000" b="1" dirty="0" smtClean="0"/>
              <a:t>Issues accepted by the Issue Committee are assigned to the most appropriate Council. </a:t>
            </a:r>
          </a:p>
          <a:p>
            <a:pPr lvl="2" indent="-45720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600" b="1" dirty="0" smtClean="0"/>
              <a:t>An issue may be referred by one Council to another if deemed appropriate.</a:t>
            </a:r>
          </a:p>
          <a:p>
            <a:pPr lvl="2" indent="-45720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600" b="1" dirty="0" smtClean="0"/>
              <a:t>Council deliberations </a:t>
            </a:r>
            <a:r>
              <a:rPr lang="en-US" sz="2600" b="1" dirty="0"/>
              <a:t>follow Robert’s </a:t>
            </a:r>
            <a:r>
              <a:rPr lang="en-US" sz="2600" b="1" dirty="0" smtClean="0"/>
              <a:t>Rules of Order.</a:t>
            </a:r>
          </a:p>
          <a:p>
            <a:pPr marL="395288" indent="-395288">
              <a:spcBef>
                <a:spcPts val="1200"/>
              </a:spcBef>
              <a:spcAft>
                <a:spcPts val="1200"/>
              </a:spcAft>
              <a:buClr>
                <a:srgbClr val="F73131"/>
              </a:buClr>
              <a:buSzPct val="125000"/>
              <a:buFontTx/>
              <a:buChar char="•"/>
            </a:pPr>
            <a:r>
              <a:rPr lang="en-US" sz="3000" b="1" dirty="0" smtClean="0"/>
              <a:t>Any Conference member may provide testimony on an issue to a Council.</a:t>
            </a:r>
          </a:p>
        </p:txBody>
      </p:sp>
      <p:pic>
        <p:nvPicPr>
          <p:cNvPr id="7" name="Picture 2" descr="G:\IMG_4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7075"/>
            <a:ext cx="2743200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9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083E71-758C-4E58-9E20-FD35AF96C11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64" y="304800"/>
            <a:ext cx="8550275" cy="1295400"/>
          </a:xfrm>
        </p:spPr>
        <p:txBody>
          <a:bodyPr lIns="101588" tIns="50794" rIns="101588" bIns="50794"/>
          <a:lstStyle/>
          <a:p>
            <a:pPr algn="ctr" eaLnBrk="1" hangingPunct="1">
              <a:defRPr/>
            </a:pPr>
            <a:r>
              <a:rPr lang="en-US" b="1" dirty="0" smtClean="0"/>
              <a:t>CFP Council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2" y="1524000"/>
            <a:ext cx="9007475" cy="5459412"/>
          </a:xfrm>
        </p:spPr>
        <p:txBody>
          <a:bodyPr lIns="101588" tIns="50794" rIns="101588" bIns="50794"/>
          <a:lstStyle/>
          <a:p>
            <a:pPr eaLnBrk="1" hangingPunct="1">
              <a:spcBef>
                <a:spcPct val="50000"/>
              </a:spcBef>
              <a:defRPr/>
            </a:pPr>
            <a:endParaRPr lang="en-US" sz="33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300" dirty="0" smtClean="0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304800" y="1676400"/>
            <a:ext cx="93726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95288" indent="-395288">
              <a:spcBef>
                <a:spcPts val="1200"/>
              </a:spcBef>
              <a:spcAft>
                <a:spcPts val="1200"/>
              </a:spcAft>
              <a:buClr>
                <a:srgbClr val="F73131"/>
              </a:buClr>
              <a:buSzPct val="125000"/>
              <a:buFontTx/>
              <a:buChar char="•"/>
            </a:pPr>
            <a:r>
              <a:rPr lang="en-US" sz="3000" b="1" dirty="0" smtClean="0"/>
              <a:t>A Council may take the following actions on an Issue:</a:t>
            </a:r>
          </a:p>
          <a:p>
            <a:pPr marL="852488" lvl="1" indent="-395288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25000"/>
              <a:buFont typeface="Wingdings" pitchFamily="2" charset="2"/>
              <a:buChar char="v"/>
            </a:pPr>
            <a:r>
              <a:rPr lang="en-US" sz="2800" b="1" dirty="0" smtClean="0"/>
              <a:t> </a:t>
            </a:r>
            <a:r>
              <a:rPr lang="en-US" sz="2600" b="1" dirty="0" smtClean="0"/>
              <a:t>Accepted as Written.</a:t>
            </a:r>
          </a:p>
          <a:p>
            <a:pPr marL="852488" lvl="1" indent="-395288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25000"/>
              <a:buFont typeface="Wingdings" pitchFamily="2" charset="2"/>
              <a:buChar char="v"/>
            </a:pPr>
            <a:r>
              <a:rPr lang="en-US" sz="2600" b="1" dirty="0" smtClean="0"/>
              <a:t> Accepted as Amended.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25000"/>
              <a:buFont typeface="Wingdings" pitchFamily="2" charset="2"/>
              <a:buChar char="v"/>
              <a:tabLst>
                <a:tab pos="2852738" algn="l"/>
              </a:tabLst>
            </a:pPr>
            <a:r>
              <a:rPr lang="en-US" sz="2600" b="1" dirty="0" smtClean="0"/>
              <a:t>Take No Action.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25000"/>
              <a:tabLst>
                <a:tab pos="2852738" algn="l"/>
              </a:tabLst>
            </a:pPr>
            <a:r>
              <a:rPr lang="en-US" sz="2600" b="1" dirty="0" smtClean="0"/>
              <a:t>(</a:t>
            </a:r>
            <a:r>
              <a:rPr lang="en-US" sz="2600" b="1" i="1" dirty="0" smtClean="0"/>
              <a:t>a reason for recommending no action must be  provided</a:t>
            </a:r>
            <a:r>
              <a:rPr lang="en-US" sz="2600" b="1" dirty="0" smtClean="0"/>
              <a:t>) 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Clr>
                <a:srgbClr val="F73131"/>
              </a:buClr>
              <a:buSzPct val="125000"/>
              <a:buFontTx/>
              <a:buChar char="•"/>
              <a:tabLst>
                <a:tab pos="463550" algn="l"/>
              </a:tabLst>
            </a:pPr>
            <a:r>
              <a:rPr lang="en-US" sz="2800" b="1" dirty="0" smtClean="0"/>
              <a:t>All Issues move to Assembly of State Delegates for consideration.</a:t>
            </a:r>
            <a:endParaRPr lang="en-US" sz="2800" b="1" dirty="0"/>
          </a:p>
        </p:txBody>
      </p:sp>
      <p:pic>
        <p:nvPicPr>
          <p:cNvPr id="7" name="Picture 3" descr="G:\IMG_4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971800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2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CA5271-8A45-4A0C-B5B4-BBBE4BD674C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051925" cy="1568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>Assembly of State Delegates</a:t>
            </a:r>
            <a:br>
              <a:rPr lang="en-US" sz="4000" b="1" dirty="0" smtClean="0"/>
            </a:br>
            <a:r>
              <a:rPr lang="en-US" sz="4000" b="1" dirty="0" smtClean="0"/>
              <a:t>and Final Disposition of Issues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9372600" cy="4343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Each State has one vote (a vote may be shared between Agriculture and Health).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Delegates vote to accept or reject Council recommendations on Issues.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Delegates may vote on Issues                                                      in groups or extract Issues for                                               further discussion.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Council recommendations                                              cannot be changed.</a:t>
            </a:r>
          </a:p>
        </p:txBody>
      </p:sp>
      <p:pic>
        <p:nvPicPr>
          <p:cNvPr id="5" name="Picture 2" descr="G:\IMG_5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3314700" cy="2209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CA5271-8A45-4A0C-B5B4-BBBE4BD674C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9051925" cy="1568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>Assembly of State Delegates</a:t>
            </a:r>
            <a:br>
              <a:rPr lang="en-US" sz="4000" b="1" dirty="0" smtClean="0"/>
            </a:br>
            <a:r>
              <a:rPr lang="en-US" sz="4000" b="1" dirty="0" smtClean="0"/>
              <a:t>and Final Disposition of Issues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696200" cy="3733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State Delegates may refer an Issue to the Executive Board for consideration.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Issues accepted by State Delegates                                   are formally presented to Federal                                 Agencies with request, in FDA’s                       case, to include in the next edition                                of the Food Code.</a:t>
            </a:r>
          </a:p>
        </p:txBody>
      </p:sp>
      <p:pic>
        <p:nvPicPr>
          <p:cNvPr id="5" name="Picture 8" descr="C:\Users\dmcswane\Pictures\2010-11-01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13700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4" y="3962401"/>
            <a:ext cx="1174555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45DF5E-F321-4C20-9FAA-60721616D71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6636"/>
            <a:ext cx="6400800" cy="8112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CFP Committees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7" y="2362200"/>
            <a:ext cx="8686800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3000" b="1" dirty="0" smtClean="0">
                <a:effectLst/>
              </a:rPr>
              <a:t>Much of the work of the Conference is done by ad hoc and standing committees between biennial conference meetings.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3000" b="1" dirty="0" smtClean="0">
                <a:effectLst/>
              </a:rPr>
              <a:t>Committees work under the direction of Council Chairs and the Executive Board.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3000" b="1" dirty="0" smtClean="0">
                <a:effectLst/>
              </a:rPr>
              <a:t>Committees are formed to work on Issues that arise out of the Conference and are assigned to Councils or the Executive Board.</a:t>
            </a:r>
          </a:p>
        </p:txBody>
      </p:sp>
      <p:pic>
        <p:nvPicPr>
          <p:cNvPr id="5122" name="Picture 2" descr="http://ts4.mm.bing.net/th?id=H.4771353307251371&amp;pid=1.7&amp;w=257&amp;h=180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2237735" cy="15672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45DF5E-F321-4C20-9FAA-60721616D71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381000"/>
            <a:ext cx="7505700" cy="8112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CFP Committees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9525000" cy="481424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Only CFP members may join a committee.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Appointments to committees are made to ensure  balanced representation of stakeholder groups.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Most committee work is carried out via  conference call and email.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 smtClean="0">
                <a:effectLst/>
              </a:rPr>
              <a:t>Committees present findings/recommendations at the next Biennial Conference meeting by submitting Issues that include a Final Committee Report and Recommendations from the group.</a:t>
            </a:r>
          </a:p>
          <a:p>
            <a:pPr eaLnBrk="1" hangingPunct="1">
              <a:buFontTx/>
              <a:buChar char="•"/>
            </a:pPr>
            <a:endParaRPr lang="en-US" sz="2800" b="1" dirty="0" smtClean="0">
              <a:effectLst/>
            </a:endParaRPr>
          </a:p>
        </p:txBody>
      </p:sp>
      <p:pic>
        <p:nvPicPr>
          <p:cNvPr id="6" name="Picture 2" descr="G:\IMG_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2628900" cy="1752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6E7A8D-B694-410F-A6C9-CED59FE187D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621" y="0"/>
            <a:ext cx="9804779" cy="914400"/>
          </a:xfrm>
        </p:spPr>
        <p:txBody>
          <a:bodyPr lIns="101588" tIns="50794" rIns="101588" bIns="50794"/>
          <a:lstStyle/>
          <a:p>
            <a:pPr algn="ctr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Executive Board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722" y="2133600"/>
            <a:ext cx="8289878" cy="5475966"/>
          </a:xfrm>
        </p:spPr>
        <p:txBody>
          <a:bodyPr lIns="101588" tIns="50794" rIns="101588" bIns="50794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effectLst/>
              </a:rPr>
              <a:t>23 Voting Members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Federal (3), State (6) &amp; Local (6) Regulatory Agencies (geographically distributed)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Industry (6)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Consumers (1)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Academia (1)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b="1" dirty="0" smtClean="0">
                <a:effectLst/>
              </a:rPr>
              <a:t>13 Non-Voting Members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Past Conference Chair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Program, Issue, and Constitution                                 	&amp; Bylaws  Chairs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Executive Director, Treasurer, and Assistant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 smtClean="0">
                <a:effectLst/>
              </a:rPr>
              <a:t>Council Chairs (3) and Vice chairs (3)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722" y="914400"/>
            <a:ext cx="7701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Provides Administrative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	Management  of the Conference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G:\IMG_5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61012"/>
            <a:ext cx="3087919" cy="20586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4ED2-A5F2-49E5-968D-B9CA6287879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9448800" cy="660551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CFP Provides a Forum for Individuals who have an Interest in Retail Food Safety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effectLst/>
              </a:rPr>
              <a:t>The CFP is devoted to: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effectLst/>
              </a:rPr>
              <a:t>I</a:t>
            </a:r>
            <a:r>
              <a:rPr lang="en-US" sz="2600" b="1" dirty="0" smtClean="0">
                <a:effectLst/>
              </a:rPr>
              <a:t>dentifying emerging problems related to retail food safety.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effectLst/>
              </a:rPr>
              <a:t>F</a:t>
            </a:r>
            <a:r>
              <a:rPr lang="en-US" sz="2600" b="1" dirty="0" smtClean="0">
                <a:effectLst/>
              </a:rPr>
              <a:t>ormulating solutions to food safety problems that are based on sound science.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effectLst/>
              </a:rPr>
              <a:t>D</a:t>
            </a:r>
            <a:r>
              <a:rPr lang="en-US" sz="2600" b="1" dirty="0" smtClean="0">
                <a:effectLst/>
              </a:rPr>
              <a:t>eveloping, implementing and/or revising recommended food safety practices as needed to promote food safety and consumer protection.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effectLst/>
              </a:rPr>
              <a:t>Achieving consensus </a:t>
            </a:r>
            <a:r>
              <a:rPr lang="en-US" sz="2600" b="1" dirty="0">
                <a:effectLst/>
              </a:rPr>
              <a:t>among constituent groups on food safety </a:t>
            </a:r>
            <a:r>
              <a:rPr lang="en-US" sz="2600" b="1" dirty="0" smtClean="0">
                <a:effectLst/>
              </a:rPr>
              <a:t>issues.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effectLst/>
              </a:rPr>
              <a:t>Requires more than a simple majority opinion.</a:t>
            </a:r>
            <a:endParaRPr lang="en-US" sz="2200" b="1" dirty="0">
              <a:effectLst/>
            </a:endParaRP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endParaRPr lang="en-US" sz="2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33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12C7C3-ABEA-4379-9D10-0C9E72D804D2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31788"/>
            <a:ext cx="9051925" cy="9636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Consensus/Caucus Meetings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82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effectLst/>
              </a:rPr>
              <a:t>Five Consensus/Caucus Groups </a:t>
            </a:r>
          </a:p>
          <a:p>
            <a:pPr marL="509588" lvl="1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effectLst/>
              </a:rPr>
              <a:t>1. Local Regulators</a:t>
            </a:r>
          </a:p>
          <a:p>
            <a:pPr marL="509588" lvl="1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effectLst/>
              </a:rPr>
              <a:t>2. State Regulators</a:t>
            </a:r>
          </a:p>
          <a:p>
            <a:pPr marL="509588" lvl="1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effectLst/>
              </a:rPr>
              <a:t>3. Consumers</a:t>
            </a:r>
          </a:p>
          <a:p>
            <a:pPr marL="509588" lvl="1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effectLst/>
              </a:rPr>
              <a:t>4. Industry</a:t>
            </a:r>
          </a:p>
          <a:p>
            <a:pPr marL="509588" lvl="1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effectLst/>
              </a:rPr>
              <a:t>5. Academia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3200" b="1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effectLst/>
              </a:rPr>
              <a:t>Will meet 3 times during Conference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effectLst/>
              </a:rPr>
              <a:t>Discuss issues.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effectLst/>
              </a:rPr>
              <a:t>Elect members to the Executive Board for 6-year terms.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63AE6-84B3-4D8B-B7B3-F43E9F03F98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550275" cy="1981200"/>
          </a:xfrm>
        </p:spPr>
        <p:txBody>
          <a:bodyPr lIns="101588" tIns="50794" rIns="101588" bIns="50794"/>
          <a:lstStyle/>
          <a:p>
            <a:pPr algn="ctr" eaLnBrk="1" hangingPunct="1">
              <a:defRPr/>
            </a:pPr>
            <a:r>
              <a:rPr lang="en-US" b="1" dirty="0" smtClean="0"/>
              <a:t>Become a CFP Member      and Participate in the Organization’s Activities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9525000" cy="4164013"/>
          </a:xfrm>
          <a:noFill/>
        </p:spPr>
        <p:txBody>
          <a:bodyPr lIns="101588" tIns="50794" rIns="101588" bIns="50794"/>
          <a:lstStyle/>
          <a:p>
            <a:pPr lvl="1" eaLnBrk="1" hangingPunct="1">
              <a:spcBef>
                <a:spcPct val="50000"/>
              </a:spcBef>
            </a:pPr>
            <a:r>
              <a:rPr lang="en-US" sz="3200" b="1" dirty="0" smtClean="0">
                <a:effectLst/>
              </a:rPr>
              <a:t>Observe - all meetings are open (except      	for Caucus).</a:t>
            </a:r>
          </a:p>
          <a:p>
            <a:pPr lvl="1" eaLnBrk="1" hangingPunct="1"/>
            <a:r>
              <a:rPr lang="en-US" sz="3200" b="1" dirty="0" smtClean="0">
                <a:effectLst/>
              </a:rPr>
              <a:t>Briefly Comment on Issues.</a:t>
            </a:r>
          </a:p>
          <a:p>
            <a:pPr lvl="1" eaLnBrk="1" hangingPunct="1"/>
            <a:r>
              <a:rPr lang="en-US" sz="3200" b="1" dirty="0" smtClean="0">
                <a:effectLst/>
              </a:rPr>
              <a:t>Ask questions.</a:t>
            </a:r>
          </a:p>
          <a:p>
            <a:pPr lvl="1" eaLnBrk="1" hangingPunct="1"/>
            <a:r>
              <a:rPr lang="en-US" sz="3200" b="1" dirty="0" smtClean="0">
                <a:effectLst/>
              </a:rPr>
              <a:t>Network.</a:t>
            </a:r>
          </a:p>
          <a:p>
            <a:pPr lvl="1" eaLnBrk="1" hangingPunct="1"/>
            <a:r>
              <a:rPr lang="en-US" sz="3200" b="1" dirty="0" smtClean="0">
                <a:effectLst/>
              </a:rPr>
              <a:t>Join Committees and Councils and work on Issues to extend participation.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66" y="0"/>
            <a:ext cx="9051925" cy="963612"/>
          </a:xfrm>
        </p:spPr>
        <p:txBody>
          <a:bodyPr/>
          <a:lstStyle/>
          <a:p>
            <a:pPr algn="ctr"/>
            <a:r>
              <a:rPr lang="en-US" b="1" dirty="0"/>
              <a:t>Learn More about CFP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648200" cy="4191000"/>
          </a:xfrm>
        </p:spPr>
        <p:txBody>
          <a:bodyPr/>
          <a:lstStyle/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Membership Information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Mission and Objectives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Conference History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CFP Constitution and Bylaws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CFP Conference Procedures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8091" y="2752425"/>
            <a:ext cx="4449763" cy="4343400"/>
          </a:xfrm>
        </p:spPr>
        <p:txBody>
          <a:bodyPr/>
          <a:lstStyle/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Past/Future Conference Meetings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Issue Submission Process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Committee Progress Reports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Executive Board Meeting Minutes</a:t>
            </a:r>
          </a:p>
          <a:p>
            <a:pPr marL="804863" lvl="1" indent="-463550" eaLnBrk="1" hangingPunct="1">
              <a:spcBef>
                <a:spcPts val="600"/>
              </a:spcBef>
              <a:spcAft>
                <a:spcPts val="600"/>
              </a:spcAft>
              <a:tabLst>
                <a:tab pos="736600" algn="l"/>
              </a:tabLst>
            </a:pPr>
            <a:r>
              <a:rPr lang="en-US" b="1" dirty="0">
                <a:effectLst/>
              </a:rPr>
              <a:t>Current News Section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DD30A0-4E11-49F2-91B3-5D33F73084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188821"/>
            <a:ext cx="5675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Visit the </a:t>
            </a:r>
            <a:r>
              <a:rPr lang="en-US" sz="3200" b="1" dirty="0"/>
              <a:t>CFP </a:t>
            </a:r>
            <a:r>
              <a:rPr lang="en-US" sz="3200" b="1" dirty="0" smtClean="0"/>
              <a:t>Website at </a:t>
            </a:r>
            <a:r>
              <a:rPr lang="en-US" sz="3200" b="1" dirty="0" smtClean="0">
                <a:hlinkClick r:id="rId3"/>
              </a:rPr>
              <a:t>www.foodprotect.org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89710"/>
            <a:ext cx="2372909" cy="127543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692" y="6934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0287" lvl="1" indent="0" algn="ctr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Check in often to stay informed</a:t>
            </a:r>
          </a:p>
        </p:txBody>
      </p:sp>
    </p:spTree>
    <p:extLst>
      <p:ext uri="{BB962C8B-B14F-4D97-AF65-F5344CB8AC3E}">
        <p14:creationId xmlns:p14="http://schemas.microsoft.com/office/powerpoint/2010/main" val="17398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C7A6D6-F828-4193-B165-95DEAD61B72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98" y="304800"/>
            <a:ext cx="9051925" cy="1676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b="1" dirty="0" smtClean="0"/>
              <a:t>We Encourage You to Become a Member of the </a:t>
            </a:r>
            <a:br>
              <a:rPr lang="en-US" b="1" dirty="0" smtClean="0"/>
            </a:br>
            <a:r>
              <a:rPr lang="en-US" b="1" dirty="0" smtClean="0"/>
              <a:t>Conference for Food Protection</a:t>
            </a:r>
            <a:r>
              <a:rPr lang="en-US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98" y="2667000"/>
            <a:ext cx="9051925" cy="5105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sz="4800" b="1" dirty="0" smtClean="0"/>
              <a:t>???  Questions  ???</a:t>
            </a:r>
          </a:p>
          <a:p>
            <a:pPr algn="ctr" eaLnBrk="1" hangingPunct="1">
              <a:buFont typeface="Monotype Sorts" pitchFamily="2" charset="2"/>
              <a:buNone/>
              <a:defRPr/>
            </a:pPr>
            <a:endParaRPr lang="en-US" sz="4800" b="1" dirty="0" smtClean="0"/>
          </a:p>
          <a:p>
            <a:pPr algn="ctr" eaLnBrk="1" hangingPunct="1">
              <a:buFont typeface="Monotype Sorts" pitchFamily="2" charset="2"/>
              <a:buNone/>
              <a:defRPr/>
            </a:pPr>
            <a:endParaRPr lang="en-US" sz="4800" b="1" dirty="0"/>
          </a:p>
          <a:p>
            <a:pPr algn="ctr" eaLnBrk="1" hangingPunct="1">
              <a:buFont typeface="Monotype Sorts" pitchFamily="2" charset="2"/>
              <a:buNone/>
              <a:defRPr/>
            </a:pPr>
            <a:endParaRPr lang="en-US" sz="3200" b="1" dirty="0" smtClean="0"/>
          </a:p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sz="3200" b="1" dirty="0" smtClean="0"/>
              <a:t>Feel </a:t>
            </a:r>
            <a:r>
              <a:rPr lang="en-US" sz="3200" b="1" dirty="0"/>
              <a:t>f</a:t>
            </a:r>
            <a:r>
              <a:rPr lang="en-US" sz="3200" b="1" dirty="0" smtClean="0"/>
              <a:t>ree to contact the CFP Staff at </a:t>
            </a:r>
            <a:r>
              <a:rPr lang="en-US" sz="3200" b="1" dirty="0" smtClean="0">
                <a:hlinkClick r:id="rId3"/>
              </a:rPr>
              <a:t>dmcswane.cfp@gmail.com</a:t>
            </a:r>
            <a:endParaRPr lang="en-US" sz="3200" b="1" dirty="0" smtClean="0"/>
          </a:p>
          <a:p>
            <a:pPr algn="ctr" eaLnBrk="1" hangingPunct="1">
              <a:buFont typeface="Monotype Sorts" pitchFamily="2" charset="2"/>
              <a:buNone/>
              <a:defRPr/>
            </a:pPr>
            <a:endParaRPr lang="en-US" sz="3200" b="1" dirty="0" smtClean="0"/>
          </a:p>
        </p:txBody>
      </p:sp>
      <p:pic>
        <p:nvPicPr>
          <p:cNvPr id="19461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27" y="3733800"/>
            <a:ext cx="2209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18C1E4-0070-4F12-BE78-0148DA2715C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828800"/>
            <a:ext cx="9287301" cy="5410200"/>
          </a:xfrm>
          <a:noFill/>
        </p:spPr>
        <p:txBody>
          <a:bodyPr lIns="101588" tIns="50794" rIns="101588" bIns="50794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ffectLst/>
              </a:rPr>
              <a:t>1971 - First Conference Meeting in Denver, CO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effectLst/>
              </a:rPr>
              <a:t>Sponsored by the Food and Drug Administration and the American Public Health Association.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effectLst/>
              </a:rPr>
              <a:t>Participants representing industry, government and consumers focused on microbiological aspects of food safety.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b="1" dirty="0" smtClean="0">
                <a:effectLst/>
              </a:rPr>
              <a:t>1984 - Second Conference in Washington, D.C.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effectLst/>
              </a:rPr>
              <a:t>Focused on toxicological and microbiological concerns.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effectLst/>
              </a:rPr>
              <a:t>A Constitution was adopted to provide structure and process for the organization.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b="1" dirty="0" smtClean="0">
                <a:effectLst/>
              </a:rPr>
              <a:t>1986 - Third Conference in Ann Arbor, MI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effectLst/>
              </a:rPr>
              <a:t>Agreed to focus on retail food safety issues and hold Conference meetings every two years.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effectLst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1901" y="45493"/>
            <a:ext cx="9448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7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of The                                         Conference </a:t>
            </a:r>
            <a:r>
              <a:rPr lang="en-US" sz="4000" b="1" i="1" dirty="0">
                <a:solidFill>
                  <a:srgbClr val="F7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Food </a:t>
            </a:r>
            <a:r>
              <a:rPr lang="en-US" sz="4000" b="1" i="1" dirty="0" smtClean="0">
                <a:solidFill>
                  <a:srgbClr val="F7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</a:t>
            </a:r>
            <a:endParaRPr lang="en-US" sz="3600" b="1" i="1" dirty="0">
              <a:solidFill>
                <a:srgbClr val="F7313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72720"/>
            <a:ext cx="9052560" cy="1209040"/>
          </a:xfrm>
        </p:spPr>
        <p:txBody>
          <a:bodyPr/>
          <a:lstStyle/>
          <a:p>
            <a:pPr algn="ctr"/>
            <a:r>
              <a:rPr lang="en-US" b="1" dirty="0" smtClean="0"/>
              <a:t>CFP Governance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555480" cy="61722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100" b="1" dirty="0">
                <a:effectLst/>
              </a:rPr>
              <a:t>Constitution and Bylaws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100" b="1" dirty="0">
                <a:effectLst/>
              </a:rPr>
              <a:t>Biennial </a:t>
            </a:r>
            <a:r>
              <a:rPr lang="en-US" sz="4100" b="1" dirty="0" smtClean="0">
                <a:effectLst/>
              </a:rPr>
              <a:t>Meeting/Conference </a:t>
            </a:r>
            <a:r>
              <a:rPr lang="en-US" sz="4100" b="1" dirty="0">
                <a:effectLst/>
              </a:rPr>
              <a:t>Procedures Manual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100" b="1" dirty="0">
                <a:effectLst/>
              </a:rPr>
              <a:t>Biennial </a:t>
            </a:r>
            <a:r>
              <a:rPr lang="en-US" sz="4100" b="1" dirty="0" smtClean="0">
                <a:effectLst/>
              </a:rPr>
              <a:t>Meeting/Information </a:t>
            </a:r>
            <a:r>
              <a:rPr lang="en-US" sz="4100" b="1" dirty="0">
                <a:effectLst/>
              </a:rPr>
              <a:t>Manual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100" b="1" dirty="0" smtClean="0">
                <a:effectLst/>
              </a:rPr>
              <a:t>CFP Policies </a:t>
            </a:r>
            <a:endParaRPr lang="en-US" sz="4100" b="1" dirty="0">
              <a:effectLst/>
            </a:endParaRP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800" b="1" dirty="0" smtClean="0">
                <a:effectLst/>
              </a:rPr>
              <a:t>Antitrust policy – prevents antitrust violations </a:t>
            </a:r>
            <a:endParaRPr lang="en-US" sz="3800" b="1" dirty="0">
              <a:effectLst/>
            </a:endParaRP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800" b="1" dirty="0" smtClean="0">
                <a:effectLst/>
              </a:rPr>
              <a:t>Commercialism – prohibits CFP from endorsing a   	product process or service by brand name.</a:t>
            </a:r>
            <a:endParaRPr lang="en-US" sz="3800" b="1" dirty="0">
              <a:effectLst/>
            </a:endParaRP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800" b="1" dirty="0" smtClean="0">
                <a:effectLst/>
              </a:rPr>
              <a:t>Late </a:t>
            </a:r>
            <a:r>
              <a:rPr lang="en-US" sz="3800" b="1" dirty="0">
                <a:effectLst/>
              </a:rPr>
              <a:t>Issue </a:t>
            </a:r>
            <a:r>
              <a:rPr lang="en-US" sz="3800" b="1" dirty="0" smtClean="0">
                <a:effectLst/>
              </a:rPr>
              <a:t>Submission – allows an Issue to be 	submitted after the deadline for a late-breaking food 	safety matter.</a:t>
            </a:r>
            <a:endParaRPr lang="en-US" sz="3800" b="1" dirty="0">
              <a:effectLst/>
            </a:endParaRP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800" b="1" dirty="0">
                <a:effectLst/>
              </a:rPr>
              <a:t>Open </a:t>
            </a:r>
            <a:r>
              <a:rPr lang="en-US" sz="3800" b="1" dirty="0" smtClean="0">
                <a:effectLst/>
              </a:rPr>
              <a:t>Meeting – all meetings are open to all members 	and the public. </a:t>
            </a:r>
            <a:endParaRPr lang="en-US" sz="3800" b="1" dirty="0">
              <a:effectLst/>
            </a:endParaRP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800" b="1" dirty="0">
                <a:effectLst/>
              </a:rPr>
              <a:t>Record </a:t>
            </a:r>
            <a:r>
              <a:rPr lang="en-US" sz="3800" b="1" dirty="0" smtClean="0">
                <a:effectLst/>
              </a:rPr>
              <a:t>Retention – records are retained electronically 	unless otherwise determined by the Executive 	Director</a:t>
            </a:r>
            <a:endParaRPr lang="en-US" sz="3800" b="1" dirty="0">
              <a:effectLst/>
            </a:endParaRPr>
          </a:p>
          <a:p>
            <a:pPr lvl="1">
              <a:buNone/>
            </a:pPr>
            <a:endParaRPr lang="en-US" sz="2700" dirty="0"/>
          </a:p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ALL documents are available on the CFP website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97606" y="7203864"/>
            <a:ext cx="618173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1B9B281D-AC84-4690-86FB-79B5CB0EF0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051925" cy="1568450"/>
          </a:xfrm>
        </p:spPr>
        <p:txBody>
          <a:bodyPr/>
          <a:lstStyle/>
          <a:p>
            <a:r>
              <a:rPr lang="en-US" b="1" dirty="0"/>
              <a:t>CFP </a:t>
            </a:r>
            <a:r>
              <a:rPr lang="en-US" b="1" dirty="0" smtClean="0"/>
              <a:t>Constitution and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9525000" cy="556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Formalizes the objectives of the                                Conference.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Establishes the organization and                                 operation of the Conference.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Establishes categories of membership.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Created the Executive Board to                              manage the affairs of the Conference.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Provides professional staff to support the Conference.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Establishes rules for the CFP biennial meeting and the Assembly of State Delegates.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654694-77EE-4080-9047-25B78B2FB2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4260"/>
              </p:ext>
            </p:extLst>
          </p:nvPr>
        </p:nvGraphicFramePr>
        <p:xfrm>
          <a:off x="7924800" y="1752600"/>
          <a:ext cx="19431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829300" imgH="7543800" progId="Acrobat.Document.11">
                  <p:embed/>
                </p:oleObj>
              </mc:Choice>
              <mc:Fallback>
                <p:oleObj name="Acrobat Document" r:id="rId3" imgW="5829300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4800" y="1752600"/>
                        <a:ext cx="1943100" cy="251460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0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051925" cy="1568450"/>
          </a:xfrm>
        </p:spPr>
        <p:txBody>
          <a:bodyPr/>
          <a:lstStyle/>
          <a:p>
            <a:pPr algn="ctr"/>
            <a:r>
              <a:rPr lang="en-US" b="1" dirty="0"/>
              <a:t>CFP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5410200" cy="494617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>
                <a:effectLst/>
              </a:rPr>
              <a:t>Focus on retail food issues and </a:t>
            </a:r>
            <a:r>
              <a:rPr lang="en-US" b="1" dirty="0" smtClean="0">
                <a:effectLst/>
              </a:rPr>
              <a:t>programs.</a:t>
            </a:r>
            <a:endParaRPr lang="en-US" b="1" dirty="0">
              <a:effectLst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 smtClean="0">
                <a:effectLst/>
              </a:rPr>
              <a:t>Seek food </a:t>
            </a:r>
            <a:r>
              <a:rPr lang="en-US" b="1" dirty="0">
                <a:effectLst/>
              </a:rPr>
              <a:t>safety </a:t>
            </a:r>
            <a:r>
              <a:rPr lang="en-US" b="1" dirty="0" smtClean="0">
                <a:effectLst/>
              </a:rPr>
              <a:t>solutions through collaboration of food regulatory agencies</a:t>
            </a:r>
            <a:r>
              <a:rPr lang="en-US" b="1" dirty="0">
                <a:effectLst/>
              </a:rPr>
              <a:t>, the food industry, consumer groups, </a:t>
            </a:r>
            <a:r>
              <a:rPr lang="en-US" b="1" dirty="0" smtClean="0">
                <a:effectLst/>
              </a:rPr>
              <a:t>and academia.</a:t>
            </a:r>
            <a:endParaRPr lang="en-US" b="1" dirty="0">
              <a:effectLst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 smtClean="0">
                <a:effectLst/>
              </a:rPr>
              <a:t>Identify/address </a:t>
            </a:r>
            <a:r>
              <a:rPr lang="en-US" b="1" dirty="0">
                <a:effectLst/>
              </a:rPr>
              <a:t>problems that affect retail food safety from farm to </a:t>
            </a:r>
            <a:r>
              <a:rPr lang="en-US" b="1" dirty="0" smtClean="0">
                <a:effectLst/>
              </a:rPr>
              <a:t>table.</a:t>
            </a:r>
            <a:endParaRPr lang="en-US" b="1" dirty="0">
              <a:effectLst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b="1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2438400"/>
            <a:ext cx="4343400" cy="46640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 smtClean="0">
                <a:effectLst/>
              </a:rPr>
              <a:t>Promote </a:t>
            </a:r>
            <a:r>
              <a:rPr lang="en-US" b="1" dirty="0">
                <a:effectLst/>
              </a:rPr>
              <a:t>science as the </a:t>
            </a:r>
            <a:r>
              <a:rPr lang="en-US" b="1" dirty="0" smtClean="0">
                <a:effectLst/>
              </a:rPr>
              <a:t>basis for food safety regulations.</a:t>
            </a:r>
            <a:endParaRPr lang="en-US" b="1" dirty="0">
              <a:effectLst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>
                <a:effectLst/>
              </a:rPr>
              <a:t>Propose regulations that will be accepted </a:t>
            </a:r>
            <a:r>
              <a:rPr lang="en-US" b="1" dirty="0" smtClean="0">
                <a:effectLst/>
              </a:rPr>
              <a:t>by regulators </a:t>
            </a:r>
            <a:r>
              <a:rPr lang="en-US" b="1" dirty="0">
                <a:effectLst/>
              </a:rPr>
              <a:t>and industry </a:t>
            </a:r>
            <a:r>
              <a:rPr lang="en-US" b="1" dirty="0" smtClean="0">
                <a:effectLst/>
              </a:rPr>
              <a:t>alike.</a:t>
            </a:r>
            <a:endParaRPr lang="en-US" b="1" dirty="0">
              <a:effectLst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 smtClean="0">
                <a:effectLst/>
              </a:rPr>
              <a:t>Disseminate information about food safety.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347D64-6C06-48B6-AEBD-FC3691600A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6" descr="http://dngraham.files.wordpress.com/2011/11/collabo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1467654" cy="13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2" y="259080"/>
            <a:ext cx="7712075" cy="1152525"/>
          </a:xfrm>
        </p:spPr>
        <p:txBody>
          <a:bodyPr/>
          <a:lstStyle/>
          <a:p>
            <a:pPr defTabSz="914187"/>
            <a:r>
              <a:rPr lang="en-US" altLang="en-US" b="1" dirty="0" smtClean="0"/>
              <a:t>CFP Organization</a:t>
            </a: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1257302" y="1727200"/>
            <a:ext cx="8047038" cy="5073650"/>
            <a:chOff x="2449" y="1113"/>
            <a:chExt cx="4645" cy="2846"/>
          </a:xfrm>
        </p:grpSpPr>
        <p:sp>
          <p:nvSpPr>
            <p:cNvPr id="13317" name="AutoShape 5"/>
            <p:cNvSpPr>
              <a:spLocks noChangeAspect="1" noChangeArrowheads="1"/>
            </p:cNvSpPr>
            <p:nvPr/>
          </p:nvSpPr>
          <p:spPr bwMode="auto">
            <a:xfrm>
              <a:off x="2449" y="1113"/>
              <a:ext cx="4645" cy="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3688" y="1640"/>
              <a:ext cx="1702" cy="3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 anchor="ctr"/>
            <a:lstStyle>
              <a:lvl1pPr defTabSz="1019175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¢"/>
                <a:defRPr sz="3300">
                  <a:solidFill>
                    <a:srgbClr val="FFFFFF"/>
                  </a:solidFill>
                  <a:latin typeface="Berlin Sans FB" pitchFamily="34" charset="0"/>
                </a:defRPr>
              </a:lvl1pPr>
              <a:lvl2pPr marL="742950" indent="-285750" defTabSz="101917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3100">
                  <a:solidFill>
                    <a:srgbClr val="FFFFFF"/>
                  </a:solidFill>
                  <a:latin typeface="Berlin Sans FB" pitchFamily="34" charset="0"/>
                </a:defRPr>
              </a:lvl2pPr>
              <a:lvl3pPr marL="1143000" indent="-228600" defTabSz="1019175">
                <a:spcBef>
                  <a:spcPct val="20000"/>
                </a:spcBef>
                <a:buClr>
                  <a:schemeClr val="accent2"/>
                </a:buClr>
                <a:buChar char="•"/>
                <a:defRPr sz="2700">
                  <a:solidFill>
                    <a:srgbClr val="FFFFFF"/>
                  </a:solidFill>
                  <a:latin typeface="Berlin Sans FB" pitchFamily="34" charset="0"/>
                </a:defRPr>
              </a:lvl3pPr>
              <a:lvl4pPr marL="1600200" indent="-228600" defTabSz="1019175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4pPr>
              <a:lvl5pPr marL="2057400" indent="-228600" defTabSz="1019175">
                <a:spcBef>
                  <a:spcPct val="20000"/>
                </a:spcBef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5pPr>
              <a:lvl6pPr marL="25146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6pPr>
              <a:lvl7pPr marL="29718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7pPr>
              <a:lvl8pPr marL="34290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8pPr>
              <a:lvl9pPr marL="38862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  <a:latin typeface="Arial" charset="0"/>
                </a:rPr>
                <a:t>Executive Board</a:t>
              </a:r>
              <a:endParaRPr lang="en-US" alt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13319" name="AutoShape 7"/>
            <p:cNvCxnSpPr>
              <a:cxnSpLocks noChangeShapeType="1"/>
              <a:stCxn id="13318" idx="2"/>
              <a:endCxn id="13320" idx="0"/>
            </p:cNvCxnSpPr>
            <p:nvPr/>
          </p:nvCxnSpPr>
          <p:spPr bwMode="auto">
            <a:xfrm>
              <a:off x="4539" y="1957"/>
              <a:ext cx="1470" cy="4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5468" y="2378"/>
              <a:ext cx="1081" cy="3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 anchor="ctr"/>
            <a:lstStyle>
              <a:lvl1pPr defTabSz="1019175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¢"/>
                <a:defRPr sz="3300">
                  <a:solidFill>
                    <a:srgbClr val="FFFFFF"/>
                  </a:solidFill>
                  <a:latin typeface="Berlin Sans FB" pitchFamily="34" charset="0"/>
                </a:defRPr>
              </a:lvl1pPr>
              <a:lvl2pPr marL="742950" indent="-285750" defTabSz="101917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3100">
                  <a:solidFill>
                    <a:srgbClr val="FFFFFF"/>
                  </a:solidFill>
                  <a:latin typeface="Berlin Sans FB" pitchFamily="34" charset="0"/>
                </a:defRPr>
              </a:lvl2pPr>
              <a:lvl3pPr marL="1143000" indent="-228600" defTabSz="1019175">
                <a:spcBef>
                  <a:spcPct val="20000"/>
                </a:spcBef>
                <a:buClr>
                  <a:schemeClr val="accent2"/>
                </a:buClr>
                <a:buChar char="•"/>
                <a:defRPr sz="2700">
                  <a:solidFill>
                    <a:srgbClr val="FFFFFF"/>
                  </a:solidFill>
                  <a:latin typeface="Berlin Sans FB" pitchFamily="34" charset="0"/>
                </a:defRPr>
              </a:lvl3pPr>
              <a:lvl4pPr marL="1600200" indent="-228600" defTabSz="1019175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4pPr>
              <a:lvl5pPr marL="2057400" indent="-228600" defTabSz="1019175">
                <a:spcBef>
                  <a:spcPct val="20000"/>
                </a:spcBef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5pPr>
              <a:lvl6pPr marL="25146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6pPr>
              <a:lvl7pPr marL="29718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7pPr>
              <a:lvl8pPr marL="34290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8pPr>
              <a:lvl9pPr marL="38862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  <a:latin typeface="Arial" charset="0"/>
                </a:rPr>
                <a:t>Council III</a:t>
              </a:r>
              <a:endParaRPr lang="en-US" alt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2540" y="2376"/>
              <a:ext cx="1085" cy="3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 anchor="ctr"/>
            <a:lstStyle>
              <a:lvl1pPr defTabSz="1019175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¢"/>
                <a:defRPr sz="3300">
                  <a:solidFill>
                    <a:srgbClr val="FFFFFF"/>
                  </a:solidFill>
                  <a:latin typeface="Berlin Sans FB" pitchFamily="34" charset="0"/>
                </a:defRPr>
              </a:lvl1pPr>
              <a:lvl2pPr marL="742950" indent="-285750" defTabSz="101917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3100">
                  <a:solidFill>
                    <a:srgbClr val="FFFFFF"/>
                  </a:solidFill>
                  <a:latin typeface="Berlin Sans FB" pitchFamily="34" charset="0"/>
                </a:defRPr>
              </a:lvl2pPr>
              <a:lvl3pPr marL="1143000" indent="-228600" defTabSz="1019175">
                <a:spcBef>
                  <a:spcPct val="20000"/>
                </a:spcBef>
                <a:buClr>
                  <a:schemeClr val="accent2"/>
                </a:buClr>
                <a:buChar char="•"/>
                <a:defRPr sz="2700">
                  <a:solidFill>
                    <a:srgbClr val="FFFFFF"/>
                  </a:solidFill>
                  <a:latin typeface="Berlin Sans FB" pitchFamily="34" charset="0"/>
                </a:defRPr>
              </a:lvl3pPr>
              <a:lvl4pPr marL="1600200" indent="-228600" defTabSz="1019175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4pPr>
              <a:lvl5pPr marL="2057400" indent="-228600" defTabSz="1019175">
                <a:spcBef>
                  <a:spcPct val="20000"/>
                </a:spcBef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5pPr>
              <a:lvl6pPr marL="25146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6pPr>
              <a:lvl7pPr marL="29718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7pPr>
              <a:lvl8pPr marL="34290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8pPr>
              <a:lvl9pPr marL="38862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  <a:latin typeface="Arial" charset="0"/>
                </a:rPr>
                <a:t>Council I</a:t>
              </a:r>
              <a:endParaRPr lang="en-US" alt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13322" name="AutoShape 10"/>
            <p:cNvCxnSpPr>
              <a:cxnSpLocks noChangeShapeType="1"/>
              <a:stCxn id="13318" idx="2"/>
            </p:cNvCxnSpPr>
            <p:nvPr/>
          </p:nvCxnSpPr>
          <p:spPr bwMode="auto">
            <a:xfrm flipH="1">
              <a:off x="3068" y="1957"/>
              <a:ext cx="1471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3997" y="2378"/>
              <a:ext cx="1083" cy="3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 anchor="ctr"/>
            <a:lstStyle>
              <a:lvl1pPr defTabSz="1019175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¢"/>
                <a:defRPr sz="3300">
                  <a:solidFill>
                    <a:srgbClr val="FFFFFF"/>
                  </a:solidFill>
                  <a:latin typeface="Berlin Sans FB" pitchFamily="34" charset="0"/>
                </a:defRPr>
              </a:lvl1pPr>
              <a:lvl2pPr marL="742950" indent="-285750" defTabSz="101917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3100">
                  <a:solidFill>
                    <a:srgbClr val="FFFFFF"/>
                  </a:solidFill>
                  <a:latin typeface="Berlin Sans FB" pitchFamily="34" charset="0"/>
                </a:defRPr>
              </a:lvl2pPr>
              <a:lvl3pPr marL="1143000" indent="-228600" defTabSz="1019175">
                <a:spcBef>
                  <a:spcPct val="20000"/>
                </a:spcBef>
                <a:buClr>
                  <a:schemeClr val="accent2"/>
                </a:buClr>
                <a:buChar char="•"/>
                <a:defRPr sz="2700">
                  <a:solidFill>
                    <a:srgbClr val="FFFFFF"/>
                  </a:solidFill>
                  <a:latin typeface="Berlin Sans FB" pitchFamily="34" charset="0"/>
                </a:defRPr>
              </a:lvl3pPr>
              <a:lvl4pPr marL="1600200" indent="-228600" defTabSz="1019175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4pPr>
              <a:lvl5pPr marL="2057400" indent="-228600" defTabSz="1019175">
                <a:spcBef>
                  <a:spcPct val="20000"/>
                </a:spcBef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5pPr>
              <a:lvl6pPr marL="25146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6pPr>
              <a:lvl7pPr marL="29718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7pPr>
              <a:lvl8pPr marL="34290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8pPr>
              <a:lvl9pPr marL="38862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  <a:latin typeface="Arial" charset="0"/>
                </a:rPr>
                <a:t>Council II</a:t>
              </a:r>
              <a:endParaRPr lang="en-US" alt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13324" name="AutoShape 12"/>
            <p:cNvCxnSpPr>
              <a:cxnSpLocks noChangeShapeType="1"/>
              <a:stCxn id="13318" idx="2"/>
              <a:endCxn id="13323" idx="0"/>
            </p:cNvCxnSpPr>
            <p:nvPr/>
          </p:nvCxnSpPr>
          <p:spPr bwMode="auto">
            <a:xfrm flipH="1">
              <a:off x="4538" y="1957"/>
              <a:ext cx="1" cy="4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>
              <a:off x="3222" y="3264"/>
              <a:ext cx="2632" cy="5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 anchor="ctr"/>
            <a:lstStyle>
              <a:lvl1pPr defTabSz="1019175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¢"/>
                <a:defRPr sz="3300">
                  <a:solidFill>
                    <a:srgbClr val="FFFFFF"/>
                  </a:solidFill>
                  <a:latin typeface="Berlin Sans FB" pitchFamily="34" charset="0"/>
                </a:defRPr>
              </a:lvl1pPr>
              <a:lvl2pPr marL="742950" indent="-285750" defTabSz="101917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3100">
                  <a:solidFill>
                    <a:srgbClr val="FFFFFF"/>
                  </a:solidFill>
                  <a:latin typeface="Berlin Sans FB" pitchFamily="34" charset="0"/>
                </a:defRPr>
              </a:lvl2pPr>
              <a:lvl3pPr marL="1143000" indent="-228600" defTabSz="1019175">
                <a:spcBef>
                  <a:spcPct val="20000"/>
                </a:spcBef>
                <a:buClr>
                  <a:schemeClr val="accent2"/>
                </a:buClr>
                <a:buChar char="•"/>
                <a:defRPr sz="2700">
                  <a:solidFill>
                    <a:srgbClr val="FFFFFF"/>
                  </a:solidFill>
                  <a:latin typeface="Berlin Sans FB" pitchFamily="34" charset="0"/>
                </a:defRPr>
              </a:lvl3pPr>
              <a:lvl4pPr marL="1600200" indent="-228600" defTabSz="1019175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4pPr>
              <a:lvl5pPr marL="2057400" indent="-228600" defTabSz="1019175">
                <a:spcBef>
                  <a:spcPct val="20000"/>
                </a:spcBef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5pPr>
              <a:lvl6pPr marL="25146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6pPr>
              <a:lvl7pPr marL="29718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7pPr>
              <a:lvl8pPr marL="34290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8pPr>
              <a:lvl9pPr marL="3886200" indent="-228600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FFFFFF"/>
                  </a:solidFill>
                  <a:latin typeface="Berlin Sans FB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  <a:latin typeface="Arial" charset="0"/>
                </a:rPr>
                <a:t>Assembly of State Delegates</a:t>
              </a:r>
              <a:endParaRPr lang="en-US" alt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13326" name="AutoShape 14"/>
            <p:cNvCxnSpPr>
              <a:cxnSpLocks noChangeShapeType="1"/>
              <a:stCxn id="13321" idx="2"/>
              <a:endCxn id="13325" idx="0"/>
            </p:cNvCxnSpPr>
            <p:nvPr/>
          </p:nvCxnSpPr>
          <p:spPr bwMode="auto">
            <a:xfrm>
              <a:off x="3083" y="2694"/>
              <a:ext cx="1456" cy="5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5"/>
            <p:cNvCxnSpPr>
              <a:cxnSpLocks noChangeShapeType="1"/>
              <a:stCxn id="13320" idx="2"/>
              <a:endCxn id="13325" idx="0"/>
            </p:cNvCxnSpPr>
            <p:nvPr/>
          </p:nvCxnSpPr>
          <p:spPr bwMode="auto">
            <a:xfrm flipH="1">
              <a:off x="4538" y="2696"/>
              <a:ext cx="1471" cy="5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6"/>
            <p:cNvCxnSpPr>
              <a:cxnSpLocks noChangeShapeType="1"/>
              <a:stCxn id="13323" idx="2"/>
              <a:endCxn id="13325" idx="0"/>
            </p:cNvCxnSpPr>
            <p:nvPr/>
          </p:nvCxnSpPr>
          <p:spPr bwMode="auto">
            <a:xfrm flipH="1">
              <a:off x="4538" y="2696"/>
              <a:ext cx="1" cy="5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712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C46C0-FD68-4A01-B162-8E0091C9A77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29800" cy="1143000"/>
          </a:xfrm>
        </p:spPr>
        <p:txBody>
          <a:bodyPr lIns="101588" tIns="50794" rIns="101588" bIns="50794"/>
          <a:lstStyle/>
          <a:p>
            <a:pPr algn="ctr" eaLnBrk="1" hangingPunct="1">
              <a:defRPr/>
            </a:pPr>
            <a:r>
              <a:rPr lang="en-US" b="1" dirty="0" smtClean="0"/>
              <a:t>Conference for Food Protection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143000"/>
            <a:ext cx="9717206" cy="5410200"/>
          </a:xfrm>
          <a:noFill/>
        </p:spPr>
        <p:txBody>
          <a:bodyPr lIns="101588" tIns="50794" rIns="101588" bIns="50794"/>
          <a:lstStyle/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en-US" sz="3200" b="1" dirty="0" smtClean="0">
                <a:effectLst/>
              </a:rPr>
              <a:t>Member Constituent/Stakeholder Groups</a:t>
            </a:r>
          </a:p>
          <a:p>
            <a:pPr lvl="2" eaLnBrk="1" hangingPunct="1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5000"/>
            </a:pPr>
            <a:r>
              <a:rPr lang="en-US" sz="2800" b="1" dirty="0" smtClean="0">
                <a:effectLst/>
              </a:rPr>
              <a:t>Regulators – Federal, State, Local, and 	District/Territory</a:t>
            </a:r>
          </a:p>
          <a:p>
            <a:pPr lvl="2" eaLnBrk="1" hangingPunct="1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5000"/>
            </a:pPr>
            <a:r>
              <a:rPr lang="en-US" sz="2800" b="1" dirty="0" smtClean="0">
                <a:effectLst/>
              </a:rPr>
              <a:t>Industry – Food Service, Retail Food,                     	Food Processing, Vending and 		Distribution, and Food                                    </a:t>
            </a:r>
            <a:r>
              <a:rPr lang="en-US" sz="2800" b="1" dirty="0">
                <a:effectLst/>
              </a:rPr>
              <a:t>	</a:t>
            </a:r>
            <a:r>
              <a:rPr lang="en-US" sz="2800" b="1" dirty="0" smtClean="0">
                <a:effectLst/>
              </a:rPr>
              <a:t>Industry Support</a:t>
            </a:r>
          </a:p>
          <a:p>
            <a:pPr lvl="2" eaLnBrk="1" hangingPunct="1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5000"/>
            </a:pPr>
            <a:r>
              <a:rPr lang="en-US" sz="2800" b="1" dirty="0" smtClean="0">
                <a:effectLst/>
              </a:rPr>
              <a:t>Academia</a:t>
            </a:r>
          </a:p>
          <a:p>
            <a:pPr lvl="2" eaLnBrk="1" hangingPunct="1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5000"/>
            </a:pPr>
            <a:r>
              <a:rPr lang="en-US" sz="2800" b="1" dirty="0" smtClean="0">
                <a:effectLst/>
              </a:rPr>
              <a:t>Consumers</a:t>
            </a:r>
          </a:p>
          <a:p>
            <a:pPr eaLnBrk="1" hangingPunct="1">
              <a:spcBef>
                <a:spcPct val="10000"/>
              </a:spcBef>
            </a:pPr>
            <a:endParaRPr lang="en-US" dirty="0" smtClean="0">
              <a:effectLst/>
            </a:endParaRPr>
          </a:p>
          <a:p>
            <a:pPr lvl="1" eaLnBrk="1" hangingPunct="1">
              <a:spcBef>
                <a:spcPct val="10000"/>
              </a:spcBef>
            </a:pPr>
            <a:endParaRPr lang="en-US" dirty="0" smtClean="0">
              <a:effectLst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8387805"/>
              </p:ext>
            </p:extLst>
          </p:nvPr>
        </p:nvGraphicFramePr>
        <p:xfrm>
          <a:off x="5105400" y="3733800"/>
          <a:ext cx="5715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5" y="35735"/>
            <a:ext cx="7838615" cy="1813560"/>
          </a:xfrm>
        </p:spPr>
        <p:txBody>
          <a:bodyPr/>
          <a:lstStyle/>
          <a:p>
            <a:r>
              <a:rPr lang="en-US" b="1" dirty="0"/>
              <a:t>Biennial Meeting/ Conference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30364"/>
            <a:ext cx="5676900" cy="3048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/>
              </a:rPr>
              <a:t>Supplements </a:t>
            </a:r>
            <a:r>
              <a:rPr lang="en-US" sz="2800" b="1" dirty="0">
                <a:effectLst/>
              </a:rPr>
              <a:t>the </a:t>
            </a:r>
            <a:r>
              <a:rPr lang="en-US" sz="2800" b="1" dirty="0" smtClean="0">
                <a:effectLst/>
              </a:rPr>
              <a:t>CFP Constitution </a:t>
            </a:r>
            <a:r>
              <a:rPr lang="en-US" sz="2800" b="1" dirty="0">
                <a:effectLst/>
              </a:rPr>
              <a:t>and Bylaws in the conduct of the </a:t>
            </a:r>
            <a:r>
              <a:rPr lang="en-US" sz="2800" b="1" dirty="0" smtClean="0">
                <a:effectLst/>
              </a:rPr>
              <a:t>biennial </a:t>
            </a:r>
            <a:r>
              <a:rPr lang="en-US" sz="2800" b="1" dirty="0">
                <a:effectLst/>
              </a:rPr>
              <a:t>meeting and other Conference business.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97606" y="7203864"/>
            <a:ext cx="618173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1B9B281D-AC84-4690-86FB-79B5CB0EF0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2253864" cy="3713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877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cean">
  <a:themeElements>
    <a:clrScheme name="1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2089</TotalTime>
  <Words>1169</Words>
  <Application>Microsoft Office PowerPoint</Application>
  <PresentationFormat>Custom</PresentationFormat>
  <Paragraphs>229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Ocean</vt:lpstr>
      <vt:lpstr>1_Ocean</vt:lpstr>
      <vt:lpstr>Acrobat Document</vt:lpstr>
      <vt:lpstr>PowerPoint Presentation</vt:lpstr>
      <vt:lpstr>PowerPoint Presentation</vt:lpstr>
      <vt:lpstr>PowerPoint Presentation</vt:lpstr>
      <vt:lpstr>CFP Governance </vt:lpstr>
      <vt:lpstr>CFP Constitution and Bylaws</vt:lpstr>
      <vt:lpstr>CFP Objectives</vt:lpstr>
      <vt:lpstr>CFP Organization</vt:lpstr>
      <vt:lpstr>Conference for Food Protection</vt:lpstr>
      <vt:lpstr>Biennial Meeting/ Conference Procedures</vt:lpstr>
      <vt:lpstr>The CFP Process</vt:lpstr>
      <vt:lpstr>Issue Submission</vt:lpstr>
      <vt:lpstr>CFP Council Structure</vt:lpstr>
      <vt:lpstr>CFP Council Process</vt:lpstr>
      <vt:lpstr>CFP Council Process</vt:lpstr>
      <vt:lpstr>Assembly of State Delegates and Final Disposition of Issues</vt:lpstr>
      <vt:lpstr>Assembly of State Delegates and Final Disposition of Issues</vt:lpstr>
      <vt:lpstr>CFP Committees</vt:lpstr>
      <vt:lpstr>CFP Committees</vt:lpstr>
      <vt:lpstr> The Executive Board </vt:lpstr>
      <vt:lpstr>Consensus/Caucus Meetings</vt:lpstr>
      <vt:lpstr>Become a CFP Member      and Participate in the Organization’s Activities</vt:lpstr>
      <vt:lpstr>Learn More about CFP </vt:lpstr>
      <vt:lpstr>We Encourage You to Become a Member of the  Conference for Food Protection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1996 Conference for Food Protection Update</dc:title>
  <dc:creator>Marsha Robbins</dc:creator>
  <cp:lastModifiedBy>Dave</cp:lastModifiedBy>
  <cp:revision>138</cp:revision>
  <cp:lastPrinted>2014-09-16T20:36:01Z</cp:lastPrinted>
  <dcterms:created xsi:type="dcterms:W3CDTF">1997-08-17T17:59:40Z</dcterms:created>
  <dcterms:modified xsi:type="dcterms:W3CDTF">2014-09-16T20:40:33Z</dcterms:modified>
</cp:coreProperties>
</file>